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3"/>
  </p:handoutMasterIdLst>
  <p:sldIdLst>
    <p:sldId id="256" r:id="rId2"/>
    <p:sldId id="257" r:id="rId3"/>
    <p:sldId id="258" r:id="rId4"/>
    <p:sldId id="265" r:id="rId5"/>
    <p:sldId id="267" r:id="rId6"/>
    <p:sldId id="260" r:id="rId7"/>
    <p:sldId id="262" r:id="rId8"/>
    <p:sldId id="268" r:id="rId9"/>
    <p:sldId id="264" r:id="rId10"/>
    <p:sldId id="272" r:id="rId11"/>
    <p:sldId id="263" r:id="rId12"/>
  </p:sldIdLst>
  <p:sldSz cx="12192000" cy="6858000"/>
  <p:notesSz cx="6881813" cy="100028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712" autoAdjust="0"/>
    <p:restoredTop sz="94660"/>
  </p:normalViewPr>
  <p:slideViewPr>
    <p:cSldViewPr snapToGrid="0">
      <p:cViewPr varScale="1">
        <p:scale>
          <a:sx n="72" d="100"/>
          <a:sy n="72" d="100"/>
        </p:scale>
        <p:origin x="54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501879"/>
          </a:xfrm>
          <a:prstGeom prst="rect">
            <a:avLst/>
          </a:prstGeom>
        </p:spPr>
        <p:txBody>
          <a:bodyPr vert="horz" lIns="96478" tIns="48239" rIns="96478" bIns="48239" rtlCol="0"/>
          <a:lstStyle>
            <a:lvl1pPr algn="l">
              <a:defRPr sz="1300"/>
            </a:lvl1pPr>
          </a:lstStyle>
          <a:p>
            <a:endParaRPr lang="en-GB"/>
          </a:p>
        </p:txBody>
      </p:sp>
      <p:sp>
        <p:nvSpPr>
          <p:cNvPr id="3" name="Date Placeholder 2"/>
          <p:cNvSpPr>
            <a:spLocks noGrp="1"/>
          </p:cNvSpPr>
          <p:nvPr>
            <p:ph type="dt" sz="quarter" idx="1"/>
          </p:nvPr>
        </p:nvSpPr>
        <p:spPr>
          <a:xfrm>
            <a:off x="3898102" y="0"/>
            <a:ext cx="2982119" cy="501879"/>
          </a:xfrm>
          <a:prstGeom prst="rect">
            <a:avLst/>
          </a:prstGeom>
        </p:spPr>
        <p:txBody>
          <a:bodyPr vert="horz" lIns="96478" tIns="48239" rIns="96478" bIns="48239" rtlCol="0"/>
          <a:lstStyle>
            <a:lvl1pPr algn="r">
              <a:defRPr sz="1300"/>
            </a:lvl1pPr>
          </a:lstStyle>
          <a:p>
            <a:fld id="{9423B32E-92D9-444A-AAD0-65120325E5C8}" type="datetimeFigureOut">
              <a:rPr lang="en-GB" smtClean="0"/>
              <a:t>11/11/2021</a:t>
            </a:fld>
            <a:endParaRPr lang="en-GB"/>
          </a:p>
        </p:txBody>
      </p:sp>
      <p:sp>
        <p:nvSpPr>
          <p:cNvPr id="4" name="Footer Placeholder 3"/>
          <p:cNvSpPr>
            <a:spLocks noGrp="1"/>
          </p:cNvSpPr>
          <p:nvPr>
            <p:ph type="ftr" sz="quarter" idx="2"/>
          </p:nvPr>
        </p:nvSpPr>
        <p:spPr>
          <a:xfrm>
            <a:off x="0" y="9500961"/>
            <a:ext cx="2982119" cy="501878"/>
          </a:xfrm>
          <a:prstGeom prst="rect">
            <a:avLst/>
          </a:prstGeom>
        </p:spPr>
        <p:txBody>
          <a:bodyPr vert="horz" lIns="96478" tIns="48239" rIns="96478" bIns="48239" rtlCol="0" anchor="b"/>
          <a:lstStyle>
            <a:lvl1pPr algn="l">
              <a:defRPr sz="1300"/>
            </a:lvl1pPr>
          </a:lstStyle>
          <a:p>
            <a:endParaRPr lang="en-GB"/>
          </a:p>
        </p:txBody>
      </p:sp>
      <p:sp>
        <p:nvSpPr>
          <p:cNvPr id="5" name="Slide Number Placeholder 4"/>
          <p:cNvSpPr>
            <a:spLocks noGrp="1"/>
          </p:cNvSpPr>
          <p:nvPr>
            <p:ph type="sldNum" sz="quarter" idx="3"/>
          </p:nvPr>
        </p:nvSpPr>
        <p:spPr>
          <a:xfrm>
            <a:off x="3898102" y="9500961"/>
            <a:ext cx="2982119" cy="501878"/>
          </a:xfrm>
          <a:prstGeom prst="rect">
            <a:avLst/>
          </a:prstGeom>
        </p:spPr>
        <p:txBody>
          <a:bodyPr vert="horz" lIns="96478" tIns="48239" rIns="96478" bIns="48239" rtlCol="0" anchor="b"/>
          <a:lstStyle>
            <a:lvl1pPr algn="r">
              <a:defRPr sz="1300"/>
            </a:lvl1pPr>
          </a:lstStyle>
          <a:p>
            <a:fld id="{8B4A4CE2-C967-4925-815A-DA93CB622231}" type="slidenum">
              <a:rPr lang="en-GB" smtClean="0"/>
              <a:t>‹#›</a:t>
            </a:fld>
            <a:endParaRPr lang="en-GB"/>
          </a:p>
        </p:txBody>
      </p:sp>
    </p:spTree>
    <p:extLst>
      <p:ext uri="{BB962C8B-B14F-4D97-AF65-F5344CB8AC3E}">
        <p14:creationId xmlns:p14="http://schemas.microsoft.com/office/powerpoint/2010/main" val="387583203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solidFill>
                  <a:srgbClr val="002060"/>
                </a:solidFill>
              </a:defRPr>
            </a:lvl1pPr>
          </a:lstStyle>
          <a:p>
            <a:r>
              <a:rPr lang="en-US"/>
              <a:t>Click to edit Master title style</a:t>
            </a:r>
            <a:endParaRPr lang="en-GB" dirty="0"/>
          </a:p>
        </p:txBody>
      </p:sp>
      <p:sp>
        <p:nvSpPr>
          <p:cNvPr id="3" name="Subtitle 2"/>
          <p:cNvSpPr>
            <a:spLocks noGrp="1"/>
          </p:cNvSpPr>
          <p:nvPr>
            <p:ph type="subTitle" idx="1"/>
          </p:nvPr>
        </p:nvSpPr>
        <p:spPr>
          <a:xfrm>
            <a:off x="1524000" y="4127158"/>
            <a:ext cx="9144000" cy="1655762"/>
          </a:xfrm>
        </p:spPr>
        <p:txBody>
          <a:bodyPr/>
          <a:lstStyle>
            <a:lvl1pPr marL="0" indent="0" algn="ctr">
              <a:buNone/>
              <a:defRPr sz="2400">
                <a:solidFill>
                  <a:srgbClr val="00206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Tree>
    <p:extLst>
      <p:ext uri="{BB962C8B-B14F-4D97-AF65-F5344CB8AC3E}">
        <p14:creationId xmlns:p14="http://schemas.microsoft.com/office/powerpoint/2010/main" val="347856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186728"/>
            <a:ext cx="10515600" cy="1325563"/>
          </a:xfrm>
        </p:spPr>
        <p:txBody>
          <a:bodyPr/>
          <a:lstStyle>
            <a:lvl1pPr>
              <a:defRPr>
                <a:solidFill>
                  <a:srgbClr val="002060"/>
                </a:solidFill>
              </a:defRPr>
            </a:lvl1pPr>
          </a:lstStyle>
          <a:p>
            <a:r>
              <a:rPr lang="en-US"/>
              <a:t>Click to edit Master title style</a:t>
            </a:r>
            <a:endParaRPr lang="en-GB" dirty="0"/>
          </a:p>
        </p:txBody>
      </p:sp>
      <p:sp>
        <p:nvSpPr>
          <p:cNvPr id="3" name="Content Placeholder 2"/>
          <p:cNvSpPr>
            <a:spLocks noGrp="1"/>
          </p:cNvSpPr>
          <p:nvPr>
            <p:ph idx="1"/>
          </p:nvPr>
        </p:nvSpPr>
        <p:spPr>
          <a:xfrm>
            <a:off x="838200" y="2687781"/>
            <a:ext cx="10515600" cy="3749964"/>
          </a:xfrm>
        </p:spPr>
        <p:txBody>
          <a:bodyPr/>
          <a:lstStyle>
            <a:lvl1pPr>
              <a:defRPr>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0593719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385455"/>
            <a:ext cx="10515600" cy="1053314"/>
          </a:xfrm>
        </p:spPr>
        <p:txBody>
          <a:bodyPr/>
          <a:lstStyle>
            <a:lvl1pPr>
              <a:defRPr>
                <a:solidFill>
                  <a:srgbClr val="002060"/>
                </a:solidFill>
              </a:defRPr>
            </a:lvl1pPr>
          </a:lstStyle>
          <a:p>
            <a:r>
              <a:rPr lang="en-US"/>
              <a:t>Click to edit Master title style</a:t>
            </a:r>
            <a:endParaRPr lang="en-GB" dirty="0"/>
          </a:p>
        </p:txBody>
      </p:sp>
      <p:sp>
        <p:nvSpPr>
          <p:cNvPr id="3" name="Content Placeholder 2"/>
          <p:cNvSpPr>
            <a:spLocks noGrp="1"/>
          </p:cNvSpPr>
          <p:nvPr>
            <p:ph sz="half" idx="1"/>
          </p:nvPr>
        </p:nvSpPr>
        <p:spPr>
          <a:xfrm>
            <a:off x="838200" y="2558472"/>
            <a:ext cx="5181600" cy="4015653"/>
          </a:xfrm>
        </p:spPr>
        <p:txBody>
          <a:bodyPr/>
          <a:lstStyle>
            <a:lvl1pPr>
              <a:defRPr>
                <a:solidFill>
                  <a:srgbClr val="002060"/>
                </a:solidFill>
              </a:defRPr>
            </a:lvl1pPr>
            <a:lvl2pPr>
              <a:defRPr>
                <a:solidFill>
                  <a:srgbClr val="002060"/>
                </a:solidFill>
              </a:defRPr>
            </a:lvl2pPr>
            <a:lvl3pPr>
              <a:defRPr>
                <a:solidFill>
                  <a:srgbClr val="002060"/>
                </a:solidFill>
              </a:defRPr>
            </a:lvl3pPr>
            <a:lvl4pPr>
              <a:defRPr>
                <a:solidFill>
                  <a:srgbClr val="002060"/>
                </a:solidFill>
              </a:defRPr>
            </a:lvl4pPr>
            <a:lvl5pPr>
              <a:defRPr>
                <a:solidFill>
                  <a:srgbClr val="002060"/>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172200" y="2558472"/>
            <a:ext cx="5181600" cy="401565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15850413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035907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311564"/>
            <a:ext cx="10515600" cy="1127269"/>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838200" y="2429163"/>
            <a:ext cx="10515600" cy="4110181"/>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8" name="Picture 7"/>
          <p:cNvPicPr>
            <a:picLocks noChangeAspect="1"/>
          </p:cNvPicPr>
          <p:nvPr userDrawn="1"/>
        </p:nvPicPr>
        <p:blipFill>
          <a:blip r:embed="rId6"/>
          <a:stretch>
            <a:fillRect/>
          </a:stretch>
        </p:blipFill>
        <p:spPr>
          <a:xfrm>
            <a:off x="-68119" y="-24373"/>
            <a:ext cx="12260119" cy="1579001"/>
          </a:xfrm>
          <a:prstGeom prst="rect">
            <a:avLst/>
          </a:prstGeom>
        </p:spPr>
      </p:pic>
      <p:pic>
        <p:nvPicPr>
          <p:cNvPr id="9" name="Picture 8"/>
          <p:cNvPicPr>
            <a:picLocks noChangeAspect="1"/>
          </p:cNvPicPr>
          <p:nvPr userDrawn="1"/>
        </p:nvPicPr>
        <p:blipFill>
          <a:blip r:embed="rId7"/>
          <a:stretch>
            <a:fillRect/>
          </a:stretch>
        </p:blipFill>
        <p:spPr>
          <a:xfrm>
            <a:off x="9076335" y="459189"/>
            <a:ext cx="1243692" cy="1231499"/>
          </a:xfrm>
          <a:prstGeom prst="rect">
            <a:avLst/>
          </a:prstGeom>
        </p:spPr>
      </p:pic>
    </p:spTree>
    <p:extLst>
      <p:ext uri="{BB962C8B-B14F-4D97-AF65-F5344CB8AC3E}">
        <p14:creationId xmlns:p14="http://schemas.microsoft.com/office/powerpoint/2010/main" val="26812910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5" r:id="rId4"/>
  </p:sldLayoutIdLst>
  <p:txStyles>
    <p:titleStyle>
      <a:lvl1pPr algn="l" defTabSz="914400" rtl="0" eaLnBrk="1" latinLnBrk="0" hangingPunct="1">
        <a:lnSpc>
          <a:spcPct val="90000"/>
        </a:lnSpc>
        <a:spcBef>
          <a:spcPct val="0"/>
        </a:spcBef>
        <a:buNone/>
        <a:defRPr sz="4400" kern="1200">
          <a:solidFill>
            <a:srgbClr val="002060"/>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02060"/>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2060"/>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02060"/>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206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88571" y="115647"/>
            <a:ext cx="13280571" cy="2387600"/>
          </a:xfrm>
        </p:spPr>
        <p:txBody>
          <a:bodyPr>
            <a:noAutofit/>
          </a:bodyPr>
          <a:lstStyle/>
          <a:p>
            <a:br>
              <a:rPr lang="en-GB" sz="7200" dirty="0">
                <a:latin typeface="Twinkl Cursive Looped" panose="02000000000000000000" pitchFamily="2" charset="0"/>
              </a:rPr>
            </a:br>
            <a:r>
              <a:rPr lang="en-GB" sz="7200" dirty="0">
                <a:latin typeface="Twinkl Cursive Looped" panose="02000000000000000000" pitchFamily="2" charset="0"/>
              </a:rPr>
              <a:t>Reading 2021</a:t>
            </a:r>
          </a:p>
        </p:txBody>
      </p:sp>
      <p:sp>
        <p:nvSpPr>
          <p:cNvPr id="3" name="TextBox 2"/>
          <p:cNvSpPr txBox="1"/>
          <p:nvPr/>
        </p:nvSpPr>
        <p:spPr>
          <a:xfrm>
            <a:off x="473765" y="3122259"/>
            <a:ext cx="11244469" cy="3454535"/>
          </a:xfrm>
          <a:prstGeom prst="rect">
            <a:avLst/>
          </a:prstGeom>
          <a:noFill/>
        </p:spPr>
        <p:txBody>
          <a:bodyPr wrap="square" rtlCol="0">
            <a:spAutoFit/>
          </a:bodyPr>
          <a:lstStyle/>
          <a:p>
            <a:pPr lvl="0">
              <a:lnSpc>
                <a:spcPct val="90000"/>
              </a:lnSpc>
              <a:spcBef>
                <a:spcPts val="1000"/>
              </a:spcBef>
            </a:pPr>
            <a:r>
              <a:rPr lang="en-GB" sz="2800" dirty="0">
                <a:solidFill>
                  <a:srgbClr val="00B050"/>
                </a:solidFill>
                <a:latin typeface="Twinkl Cursive Looped" panose="02000000000000000000" pitchFamily="2" charset="0"/>
              </a:rPr>
              <a:t>Compared to children who don't have a book of their own, children who own books are:</a:t>
            </a:r>
          </a:p>
          <a:p>
            <a:pPr marL="228600" lvl="0" indent="-228600">
              <a:lnSpc>
                <a:spcPct val="90000"/>
              </a:lnSpc>
              <a:spcBef>
                <a:spcPts val="1000"/>
              </a:spcBef>
              <a:buFont typeface="Arial" panose="020B0604020202020204" pitchFamily="34" charset="0"/>
              <a:buChar char="•"/>
            </a:pPr>
            <a:r>
              <a:rPr lang="en-GB" sz="2800" dirty="0">
                <a:solidFill>
                  <a:srgbClr val="00B050"/>
                </a:solidFill>
                <a:latin typeface="Twinkl Cursive Looped" panose="02000000000000000000" pitchFamily="2" charset="0"/>
              </a:rPr>
              <a:t>Six times more likely to read above the level expected for their age </a:t>
            </a:r>
          </a:p>
          <a:p>
            <a:pPr marL="228600" lvl="0" indent="-228600">
              <a:lnSpc>
                <a:spcPct val="90000"/>
              </a:lnSpc>
              <a:spcBef>
                <a:spcPts val="1000"/>
              </a:spcBef>
              <a:buFont typeface="Arial" panose="020B0604020202020204" pitchFamily="34" charset="0"/>
              <a:buChar char="•"/>
            </a:pPr>
            <a:endParaRPr lang="en-GB" sz="2800" dirty="0">
              <a:solidFill>
                <a:srgbClr val="00B050"/>
              </a:solidFill>
              <a:latin typeface="Twinkl Cursive Looped" panose="02000000000000000000" pitchFamily="2" charset="0"/>
            </a:endParaRPr>
          </a:p>
          <a:p>
            <a:pPr marL="228600" lvl="0" indent="-228600">
              <a:lnSpc>
                <a:spcPct val="90000"/>
              </a:lnSpc>
              <a:spcBef>
                <a:spcPts val="1000"/>
              </a:spcBef>
              <a:buFont typeface="Arial" panose="020B0604020202020204" pitchFamily="34" charset="0"/>
              <a:buChar char="•"/>
            </a:pPr>
            <a:r>
              <a:rPr lang="en-GB" sz="2800" dirty="0">
                <a:solidFill>
                  <a:srgbClr val="00B050"/>
                </a:solidFill>
                <a:latin typeface="Twinkl Cursive Looped" panose="02000000000000000000" pitchFamily="2" charset="0"/>
              </a:rPr>
              <a:t>Nearly three times more likely to enjoy reading </a:t>
            </a:r>
          </a:p>
          <a:p>
            <a:pPr marL="228600" lvl="0" indent="-228600">
              <a:lnSpc>
                <a:spcPct val="90000"/>
              </a:lnSpc>
              <a:spcBef>
                <a:spcPts val="1000"/>
              </a:spcBef>
              <a:buFont typeface="Arial" panose="020B0604020202020204" pitchFamily="34" charset="0"/>
              <a:buChar char="•"/>
            </a:pPr>
            <a:endParaRPr lang="en-GB" sz="2800" dirty="0">
              <a:solidFill>
                <a:srgbClr val="00B050"/>
              </a:solidFill>
              <a:latin typeface="Twinkl Cursive Looped" panose="02000000000000000000" pitchFamily="2" charset="0"/>
            </a:endParaRPr>
          </a:p>
          <a:p>
            <a:pPr marL="228600" lvl="0" indent="-228600">
              <a:lnSpc>
                <a:spcPct val="90000"/>
              </a:lnSpc>
              <a:spcBef>
                <a:spcPts val="1000"/>
              </a:spcBef>
              <a:buFont typeface="Arial" panose="020B0604020202020204" pitchFamily="34" charset="0"/>
              <a:buChar char="•"/>
            </a:pPr>
            <a:r>
              <a:rPr lang="en-GB" sz="2800" dirty="0">
                <a:solidFill>
                  <a:srgbClr val="00B050"/>
                </a:solidFill>
                <a:latin typeface="Twinkl Cursive Looped" panose="02000000000000000000" pitchFamily="2" charset="0"/>
              </a:rPr>
              <a:t>More than twice as likely to agree that reading is cool</a:t>
            </a:r>
          </a:p>
        </p:txBody>
      </p:sp>
    </p:spTree>
    <p:extLst>
      <p:ext uri="{BB962C8B-B14F-4D97-AF65-F5344CB8AC3E}">
        <p14:creationId xmlns:p14="http://schemas.microsoft.com/office/powerpoint/2010/main" val="34156073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B34BC9-3354-4027-9C3E-C8B49C48FDFF}"/>
              </a:ext>
            </a:extLst>
          </p:cNvPr>
          <p:cNvSpPr>
            <a:spLocks noGrp="1"/>
          </p:cNvSpPr>
          <p:nvPr>
            <p:ph type="title"/>
          </p:nvPr>
        </p:nvSpPr>
        <p:spPr/>
        <p:txBody>
          <a:bodyPr/>
          <a:lstStyle/>
          <a:p>
            <a:r>
              <a:rPr lang="en-GB" dirty="0">
                <a:latin typeface="Twinkl Cursive Looped" panose="02000000000000000000" pitchFamily="2" charset="0"/>
              </a:rPr>
              <a:t>Roles and Rewards</a:t>
            </a:r>
          </a:p>
        </p:txBody>
      </p:sp>
      <p:sp>
        <p:nvSpPr>
          <p:cNvPr id="3" name="Content Placeholder 2">
            <a:extLst>
              <a:ext uri="{FF2B5EF4-FFF2-40B4-BE49-F238E27FC236}">
                <a16:creationId xmlns:a16="http://schemas.microsoft.com/office/drawing/2014/main" id="{FA846791-A7B3-4A13-B4C5-2F121D24A1B1}"/>
              </a:ext>
            </a:extLst>
          </p:cNvPr>
          <p:cNvSpPr>
            <a:spLocks noGrp="1"/>
          </p:cNvSpPr>
          <p:nvPr>
            <p:ph idx="1"/>
          </p:nvPr>
        </p:nvSpPr>
        <p:spPr>
          <a:xfrm>
            <a:off x="424070" y="2213113"/>
            <a:ext cx="10929730" cy="4224632"/>
          </a:xfrm>
        </p:spPr>
        <p:txBody>
          <a:bodyPr>
            <a:normAutofit fontScale="92500" lnSpcReduction="20000"/>
          </a:bodyPr>
          <a:lstStyle/>
          <a:p>
            <a:pPr marL="0" indent="0">
              <a:buNone/>
            </a:pPr>
            <a:r>
              <a:rPr lang="en-GB" sz="2000" dirty="0">
                <a:latin typeface="Twinkl Cursive Looped" panose="02000000000000000000" pitchFamily="2" charset="0"/>
              </a:rPr>
              <a:t>Bronze/Silver/Gold bookmarks for engagement in reading</a:t>
            </a:r>
          </a:p>
          <a:p>
            <a:pPr marL="0" indent="0">
              <a:buNone/>
            </a:pPr>
            <a:endParaRPr lang="en-GB" sz="2000" dirty="0">
              <a:latin typeface="Twinkl Cursive Looped" panose="02000000000000000000" pitchFamily="2" charset="0"/>
            </a:endParaRPr>
          </a:p>
          <a:p>
            <a:pPr marL="0" indent="0">
              <a:buNone/>
            </a:pPr>
            <a:r>
              <a:rPr lang="en-GB" sz="2000" b="1" dirty="0">
                <a:latin typeface="Twinkl Cursive Looped" panose="02000000000000000000" pitchFamily="2" charset="0"/>
              </a:rPr>
              <a:t>To promote engagement in reluctant readers:</a:t>
            </a:r>
          </a:p>
          <a:p>
            <a:pPr marL="0" indent="0">
              <a:buNone/>
            </a:pPr>
            <a:r>
              <a:rPr lang="en-GB" sz="2000" dirty="0">
                <a:latin typeface="Twinkl Cursive Looped" panose="02000000000000000000" pitchFamily="2" charset="0"/>
              </a:rPr>
              <a:t>Each term, one child per class for vending book reward for high engagement and interest </a:t>
            </a:r>
          </a:p>
          <a:p>
            <a:endParaRPr lang="en-GB" sz="2000" dirty="0">
              <a:latin typeface="Twinkl Cursive Looped" panose="02000000000000000000" pitchFamily="2" charset="0"/>
            </a:endParaRPr>
          </a:p>
          <a:p>
            <a:pPr marL="0" indent="0">
              <a:buNone/>
            </a:pPr>
            <a:r>
              <a:rPr lang="en-GB" sz="2000" b="1" dirty="0">
                <a:latin typeface="Twinkl Cursive Looped" panose="02000000000000000000" pitchFamily="2" charset="0"/>
              </a:rPr>
              <a:t>For consistent readers: </a:t>
            </a:r>
          </a:p>
          <a:p>
            <a:pPr marL="0" indent="0">
              <a:buNone/>
            </a:pPr>
            <a:r>
              <a:rPr lang="en-GB" sz="2000" dirty="0">
                <a:latin typeface="Twinkl Cursive Looped" panose="02000000000000000000" pitchFamily="2" charset="0"/>
              </a:rPr>
              <a:t>Each week, if you have 5 x reading record signature, 1 winners a week will choose from the goody box</a:t>
            </a:r>
          </a:p>
          <a:p>
            <a:pPr marL="0" indent="0">
              <a:buNone/>
            </a:pPr>
            <a:endParaRPr lang="en-GB" sz="2000" dirty="0">
              <a:latin typeface="Twinkl Cursive Looped" panose="02000000000000000000" pitchFamily="2" charset="0"/>
            </a:endParaRPr>
          </a:p>
          <a:p>
            <a:pPr marL="0" indent="0">
              <a:buNone/>
            </a:pPr>
            <a:r>
              <a:rPr lang="en-GB" sz="2000" dirty="0">
                <a:latin typeface="Twinkl Cursive Looped" panose="02000000000000000000" pitchFamily="2" charset="0"/>
              </a:rPr>
              <a:t>Over the term, whichever class earns the most 5 x signatures for highest engagement will earn an playtime.</a:t>
            </a:r>
          </a:p>
          <a:p>
            <a:pPr marL="0" indent="0">
              <a:buNone/>
            </a:pPr>
            <a:endParaRPr lang="en-GB" sz="2000" dirty="0">
              <a:latin typeface="Twinkl Cursive Looped" panose="02000000000000000000" pitchFamily="2" charset="0"/>
            </a:endParaRPr>
          </a:p>
          <a:p>
            <a:pPr marL="0" indent="0">
              <a:buNone/>
            </a:pPr>
            <a:r>
              <a:rPr lang="en-GB" sz="2000" dirty="0">
                <a:latin typeface="Twinkl Cursive Looped" panose="02000000000000000000" pitchFamily="2" charset="0"/>
              </a:rPr>
              <a:t>Reading ambassadors </a:t>
            </a:r>
          </a:p>
        </p:txBody>
      </p:sp>
    </p:spTree>
    <p:extLst>
      <p:ext uri="{BB962C8B-B14F-4D97-AF65-F5344CB8AC3E}">
        <p14:creationId xmlns:p14="http://schemas.microsoft.com/office/powerpoint/2010/main" val="40476756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XCCW Joined 1a" panose="03050602040000000000" pitchFamily="66" charset="0"/>
              </a:rPr>
              <a:t>Questions</a:t>
            </a:r>
          </a:p>
        </p:txBody>
      </p:sp>
      <p:sp>
        <p:nvSpPr>
          <p:cNvPr id="3" name="Content Placeholder 2"/>
          <p:cNvSpPr>
            <a:spLocks noGrp="1"/>
          </p:cNvSpPr>
          <p:nvPr>
            <p:ph idx="1"/>
          </p:nvPr>
        </p:nvSpPr>
        <p:spPr/>
        <p:txBody>
          <a:bodyPr/>
          <a:lstStyle/>
          <a:p>
            <a:pPr marL="0" indent="0">
              <a:buNone/>
            </a:pPr>
            <a:endParaRPr lang="en-GB" dirty="0">
              <a:latin typeface="XCCW Joined 1a" panose="03050602040000000000" pitchFamily="66" charset="0"/>
            </a:endParaRPr>
          </a:p>
        </p:txBody>
      </p:sp>
    </p:spTree>
    <p:extLst>
      <p:ext uri="{BB962C8B-B14F-4D97-AF65-F5344CB8AC3E}">
        <p14:creationId xmlns:p14="http://schemas.microsoft.com/office/powerpoint/2010/main" val="41884623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a:latin typeface="Twinkl Cursive Looped" panose="02000000000000000000" pitchFamily="2" charset="0"/>
              </a:rPr>
              <a:t>What is our scheme?</a:t>
            </a:r>
          </a:p>
        </p:txBody>
      </p:sp>
      <p:sp>
        <p:nvSpPr>
          <p:cNvPr id="3" name="Content Placeholder 2"/>
          <p:cNvSpPr>
            <a:spLocks noGrp="1"/>
          </p:cNvSpPr>
          <p:nvPr>
            <p:ph idx="1"/>
          </p:nvPr>
        </p:nvSpPr>
        <p:spPr/>
        <p:txBody>
          <a:bodyPr/>
          <a:lstStyle/>
          <a:p>
            <a:r>
              <a:rPr lang="en-GB" dirty="0">
                <a:latin typeface="Twinkl Cursive Looped" panose="02000000000000000000" pitchFamily="2" charset="0"/>
              </a:rPr>
              <a:t>Oxford Reading Scheme</a:t>
            </a:r>
          </a:p>
          <a:p>
            <a:r>
              <a:rPr lang="en-GB" dirty="0">
                <a:latin typeface="Twinkl Cursive Looped" panose="02000000000000000000" pitchFamily="2" charset="0"/>
              </a:rPr>
              <a:t>Caters for the whole of Primary </a:t>
            </a:r>
          </a:p>
          <a:p>
            <a:r>
              <a:rPr lang="en-GB" dirty="0">
                <a:latin typeface="Twinkl Cursive Looped" panose="02000000000000000000" pitchFamily="2" charset="0"/>
              </a:rPr>
              <a:t>No link to the previous scheme </a:t>
            </a:r>
          </a:p>
          <a:p>
            <a:r>
              <a:rPr lang="en-GB" dirty="0">
                <a:latin typeface="Twinkl Cursive Looped" panose="02000000000000000000" pitchFamily="2" charset="0"/>
              </a:rPr>
              <a:t>Initial and summative assessment </a:t>
            </a:r>
          </a:p>
          <a:p>
            <a:r>
              <a:rPr lang="en-GB" dirty="0">
                <a:latin typeface="Twinkl Cursive Looped" panose="02000000000000000000" pitchFamily="2" charset="0"/>
              </a:rPr>
              <a:t>Across the Trust </a:t>
            </a:r>
          </a:p>
        </p:txBody>
      </p:sp>
    </p:spTree>
    <p:extLst>
      <p:ext uri="{BB962C8B-B14F-4D97-AF65-F5344CB8AC3E}">
        <p14:creationId xmlns:p14="http://schemas.microsoft.com/office/powerpoint/2010/main" val="35086513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XCCW Joined 1a" panose="03050602040000000000" pitchFamily="66" charset="0"/>
              </a:rPr>
              <a:t>KS1</a:t>
            </a:r>
            <a:r>
              <a:rPr lang="en-GB" dirty="0"/>
              <a:t> </a:t>
            </a:r>
          </a:p>
        </p:txBody>
      </p:sp>
      <p:sp>
        <p:nvSpPr>
          <p:cNvPr id="3" name="Content Placeholder 2"/>
          <p:cNvSpPr>
            <a:spLocks noGrp="1"/>
          </p:cNvSpPr>
          <p:nvPr>
            <p:ph idx="1"/>
          </p:nvPr>
        </p:nvSpPr>
        <p:spPr>
          <a:xfrm>
            <a:off x="411479" y="2670364"/>
            <a:ext cx="11153503" cy="3749964"/>
          </a:xfrm>
        </p:spPr>
        <p:txBody>
          <a:bodyPr/>
          <a:lstStyle/>
          <a:p>
            <a:r>
              <a:rPr lang="en-GB" dirty="0">
                <a:latin typeface="Twinkl Cursive Looped" panose="02000000000000000000" pitchFamily="2" charset="0"/>
              </a:rPr>
              <a:t>Level 1+ - 12</a:t>
            </a:r>
          </a:p>
          <a:p>
            <a:r>
              <a:rPr lang="en-GB" dirty="0">
                <a:latin typeface="Twinkl Cursive Looped" panose="02000000000000000000" pitchFamily="2" charset="0"/>
              </a:rPr>
              <a:t>Need to read 90 words per minute </a:t>
            </a:r>
          </a:p>
          <a:p>
            <a:r>
              <a:rPr lang="en-GB" dirty="0">
                <a:latin typeface="Twinkl Cursive Looped" panose="02000000000000000000" pitchFamily="2" charset="0"/>
              </a:rPr>
              <a:t>Emphasis on children reading their book several times to ensure they’re fully understanding and decoding the book.</a:t>
            </a:r>
          </a:p>
          <a:p>
            <a:r>
              <a:rPr lang="en-GB" dirty="0">
                <a:latin typeface="Twinkl Cursive Looped" panose="02000000000000000000" pitchFamily="2" charset="0"/>
              </a:rPr>
              <a:t>A range of fiction and nonfiction texts </a:t>
            </a:r>
          </a:p>
          <a:p>
            <a:pPr marL="0" indent="0">
              <a:buNone/>
            </a:pPr>
            <a:r>
              <a:rPr lang="en-GB" dirty="0">
                <a:latin typeface="Twinkl Cursive Looped" panose="02000000000000000000" pitchFamily="2" charset="0"/>
              </a:rPr>
              <a:t>– mainly Oxford Reading Tree and Project X </a:t>
            </a:r>
          </a:p>
        </p:txBody>
      </p:sp>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rot="5400000">
            <a:off x="9706407" y="1153050"/>
            <a:ext cx="1332410" cy="2718482"/>
          </a:xfrm>
          <a:prstGeom prst="rect">
            <a:avLst/>
          </a:prstGeom>
        </p:spPr>
      </p:pic>
      <p:pic>
        <p:nvPicPr>
          <p:cNvPr id="6" name="Picture 5"/>
          <p:cNvPicPr>
            <a:picLocks noChangeAspect="1"/>
          </p:cNvPicPr>
          <p:nvPr/>
        </p:nvPicPr>
        <p:blipFill>
          <a:blip r:embed="rId3"/>
          <a:stretch>
            <a:fillRect/>
          </a:stretch>
        </p:blipFill>
        <p:spPr>
          <a:xfrm>
            <a:off x="10336370" y="4484914"/>
            <a:ext cx="1499284" cy="2265964"/>
          </a:xfrm>
          <a:prstGeom prst="rect">
            <a:avLst/>
          </a:prstGeom>
        </p:spPr>
      </p:pic>
    </p:spTree>
    <p:extLst>
      <p:ext uri="{BB962C8B-B14F-4D97-AF65-F5344CB8AC3E}">
        <p14:creationId xmlns:p14="http://schemas.microsoft.com/office/powerpoint/2010/main" val="1876548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dirty="0">
                <a:latin typeface="XCCW Joined 1a" panose="03050602040000000000" pitchFamily="66" charset="0"/>
              </a:rPr>
              <a:t>Early reading and phonics </a:t>
            </a:r>
          </a:p>
        </p:txBody>
      </p:sp>
      <p:sp>
        <p:nvSpPr>
          <p:cNvPr id="3" name="Content Placeholder 2"/>
          <p:cNvSpPr>
            <a:spLocks noGrp="1"/>
          </p:cNvSpPr>
          <p:nvPr>
            <p:ph idx="1"/>
          </p:nvPr>
        </p:nvSpPr>
        <p:spPr>
          <a:xfrm>
            <a:off x="348343" y="2194560"/>
            <a:ext cx="11573691" cy="4243185"/>
          </a:xfrm>
        </p:spPr>
        <p:txBody>
          <a:bodyPr>
            <a:normAutofit lnSpcReduction="10000"/>
          </a:bodyPr>
          <a:lstStyle/>
          <a:p>
            <a:r>
              <a:rPr lang="en-GB" dirty="0">
                <a:latin typeface="Twinkl Cursive Looped" panose="02000000000000000000" pitchFamily="2" charset="0"/>
              </a:rPr>
              <a:t>First stage of reading will involve wordless books – this allows children to explore different sounds, such as animal sounds, sounds at home or school, sounds they would hear when out and about. (</a:t>
            </a:r>
            <a:r>
              <a:rPr lang="en-GB" sz="1900" dirty="0">
                <a:latin typeface="Twinkl Cursive Looped" panose="02000000000000000000" pitchFamily="2" charset="0"/>
              </a:rPr>
              <a:t>Phase 1 phonics</a:t>
            </a:r>
            <a:r>
              <a:rPr lang="en-GB" dirty="0">
                <a:latin typeface="Twinkl Cursive Looped" panose="02000000000000000000" pitchFamily="2" charset="0"/>
              </a:rPr>
              <a:t>)</a:t>
            </a:r>
          </a:p>
          <a:p>
            <a:r>
              <a:rPr lang="en-GB" dirty="0">
                <a:latin typeface="Twinkl Cursive Looped" panose="02000000000000000000" pitchFamily="2" charset="0"/>
              </a:rPr>
              <a:t>The next reading stage will focus on following the progression of the phases of phonics – starting with phase 2 </a:t>
            </a:r>
            <a:r>
              <a:rPr lang="en-GB" sz="1700" dirty="0">
                <a:latin typeface="Twinkl Cursive Looped" panose="02000000000000000000" pitchFamily="2" charset="0"/>
              </a:rPr>
              <a:t>– s a t p </a:t>
            </a:r>
            <a:r>
              <a:rPr lang="en-GB" sz="1700" dirty="0" err="1">
                <a:latin typeface="Twinkl Cursive Looped" panose="02000000000000000000" pitchFamily="2" charset="0"/>
              </a:rPr>
              <a:t>i</a:t>
            </a:r>
            <a:r>
              <a:rPr lang="en-GB" sz="1700" dirty="0">
                <a:latin typeface="Twinkl Cursive Looped" panose="02000000000000000000" pitchFamily="2" charset="0"/>
              </a:rPr>
              <a:t> n sounds</a:t>
            </a:r>
            <a:r>
              <a:rPr lang="en-GB" dirty="0">
                <a:latin typeface="Twinkl Cursive Looped" panose="02000000000000000000" pitchFamily="2" charset="0"/>
              </a:rPr>
              <a:t>. These books will include word level texts and sentence level texts which have a range of words with these sounds. Children need exposure to both word and sentence level texts. </a:t>
            </a:r>
          </a:p>
          <a:p>
            <a:r>
              <a:rPr lang="en-GB" dirty="0">
                <a:latin typeface="Twinkl Cursive Looped" panose="02000000000000000000" pitchFamily="2" charset="0"/>
              </a:rPr>
              <a:t>When a child is ready to move onto the next level of reading, they will read consolidation texts which include all of the sounds from the current level. </a:t>
            </a:r>
          </a:p>
          <a:p>
            <a:endParaRPr lang="en-GB" dirty="0">
              <a:latin typeface="XCCW Joined 1a" panose="03050602040000000000" pitchFamily="66" charset="0"/>
            </a:endParaRPr>
          </a:p>
        </p:txBody>
      </p:sp>
    </p:spTree>
    <p:extLst>
      <p:ext uri="{BB962C8B-B14F-4D97-AF65-F5344CB8AC3E}">
        <p14:creationId xmlns:p14="http://schemas.microsoft.com/office/powerpoint/2010/main" val="38761168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0519" y="1759132"/>
            <a:ext cx="11632475" cy="5098868"/>
          </a:xfrm>
        </p:spPr>
        <p:txBody>
          <a:bodyPr>
            <a:normAutofit lnSpcReduction="10000"/>
          </a:bodyPr>
          <a:lstStyle/>
          <a:p>
            <a:r>
              <a:rPr lang="en-GB" dirty="0">
                <a:latin typeface="Twinkl Cursive Looped" panose="02000000000000000000" pitchFamily="2" charset="0"/>
              </a:rPr>
              <a:t>It is important that children progress through all stages of the reading scheme, especially within reception, so gaps in phonics knowledge do not develop. This will involve a certain level of repetition to ensure children are secure before progressing onto a new level in reading. </a:t>
            </a:r>
          </a:p>
          <a:p>
            <a:endParaRPr lang="en-GB" dirty="0">
              <a:latin typeface="Twinkl Cursive Looped" panose="02000000000000000000" pitchFamily="2" charset="0"/>
            </a:endParaRPr>
          </a:p>
          <a:p>
            <a:r>
              <a:rPr lang="en-GB" dirty="0">
                <a:latin typeface="Twinkl Cursive Looped" panose="02000000000000000000" pitchFamily="2" charset="0"/>
              </a:rPr>
              <a:t>It is equally important to ensure children have a certain level of challenge when reading. Allowing them to apply their decoding and blending skills. </a:t>
            </a:r>
          </a:p>
          <a:p>
            <a:endParaRPr lang="en-GB" dirty="0">
              <a:latin typeface="Twinkl Cursive Looped" panose="02000000000000000000" pitchFamily="2" charset="0"/>
            </a:endParaRPr>
          </a:p>
          <a:p>
            <a:r>
              <a:rPr lang="en-GB" dirty="0">
                <a:latin typeface="Twinkl Cursive Looped" panose="02000000000000000000" pitchFamily="2" charset="0"/>
              </a:rPr>
              <a:t>Please use the reading records as a form of communication regarding your child's ability to read and understand texts, teachers doors are always open, so please do come in and chat if you have any further questions regarding your child's reading. </a:t>
            </a:r>
          </a:p>
          <a:p>
            <a:endParaRPr lang="en-GB" dirty="0"/>
          </a:p>
        </p:txBody>
      </p:sp>
    </p:spTree>
    <p:extLst>
      <p:ext uri="{BB962C8B-B14F-4D97-AF65-F5344CB8AC3E}">
        <p14:creationId xmlns:p14="http://schemas.microsoft.com/office/powerpoint/2010/main" val="16664150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latin typeface="XCCW Joined 1a" panose="03050602040000000000" pitchFamily="66" charset="0"/>
              </a:rPr>
              <a:t>KS2</a:t>
            </a:r>
          </a:p>
        </p:txBody>
      </p:sp>
      <p:sp>
        <p:nvSpPr>
          <p:cNvPr id="3" name="Content Placeholder 2"/>
          <p:cNvSpPr>
            <a:spLocks noGrp="1"/>
          </p:cNvSpPr>
          <p:nvPr>
            <p:ph idx="1"/>
          </p:nvPr>
        </p:nvSpPr>
        <p:spPr>
          <a:xfrm>
            <a:off x="94898" y="2217773"/>
            <a:ext cx="11533094" cy="4383323"/>
          </a:xfrm>
        </p:spPr>
        <p:txBody>
          <a:bodyPr>
            <a:normAutofit/>
          </a:bodyPr>
          <a:lstStyle/>
          <a:p>
            <a:r>
              <a:rPr lang="en-GB" dirty="0">
                <a:latin typeface="Twinkl Cursive Looped" panose="02000000000000000000" pitchFamily="2" charset="0"/>
              </a:rPr>
              <a:t>Level 8 – 20</a:t>
            </a:r>
          </a:p>
          <a:p>
            <a:r>
              <a:rPr lang="en-GB" dirty="0">
                <a:latin typeface="Twinkl Cursive Looped" panose="02000000000000000000" pitchFamily="2" charset="0"/>
              </a:rPr>
              <a:t>A range of fiction and nonfiction texts  - mainly Oxford Tree Tops and Project X.</a:t>
            </a:r>
          </a:p>
          <a:p>
            <a:r>
              <a:rPr lang="en-GB" dirty="0">
                <a:latin typeface="Twinkl Cursive Looped" panose="02000000000000000000" pitchFamily="2" charset="0"/>
              </a:rPr>
              <a:t>Aim is to be off the scheme by end of Y4</a:t>
            </a:r>
          </a:p>
          <a:p>
            <a:r>
              <a:rPr lang="en-GB" sz="2600" dirty="0">
                <a:latin typeface="Twinkl Cursive Looped" panose="02000000000000000000" pitchFamily="2" charset="0"/>
              </a:rPr>
              <a:t>The government says </a:t>
            </a:r>
            <a:r>
              <a:rPr lang="en-GB" sz="2600" b="1" dirty="0">
                <a:latin typeface="Twinkl Cursive Looped" panose="02000000000000000000" pitchFamily="2" charset="0"/>
              </a:rPr>
              <a:t>KS2</a:t>
            </a:r>
            <a:r>
              <a:rPr lang="en-GB" sz="2600" dirty="0">
                <a:latin typeface="Twinkl Cursive Looped" panose="02000000000000000000" pitchFamily="2" charset="0"/>
              </a:rPr>
              <a:t> reading tests, which takes one hour to complete, should be between 1,500 and 2,300 </a:t>
            </a:r>
            <a:r>
              <a:rPr lang="en-GB" sz="2600" b="1" dirty="0">
                <a:latin typeface="Twinkl Cursive Looped" panose="02000000000000000000" pitchFamily="2" charset="0"/>
              </a:rPr>
              <a:t>words</a:t>
            </a:r>
            <a:r>
              <a:rPr lang="en-GB" sz="2600" dirty="0">
                <a:latin typeface="Twinkl Cursive Looped" panose="02000000000000000000" pitchFamily="2" charset="0"/>
              </a:rPr>
              <a:t> long.</a:t>
            </a:r>
          </a:p>
          <a:p>
            <a:endParaRPr lang="en-GB" dirty="0">
              <a:latin typeface="XCCW Joined 1a" panose="03050602040000000000" pitchFamily="66" charset="0"/>
            </a:endParaRPr>
          </a:p>
          <a:p>
            <a:endParaRPr lang="en-GB" dirty="0">
              <a:latin typeface="XCCW Joined 1a" panose="03050602040000000000" pitchFamily="66" charset="0"/>
            </a:endParaRPr>
          </a:p>
          <a:p>
            <a:endParaRPr lang="en-GB" dirty="0"/>
          </a:p>
        </p:txBody>
      </p:sp>
      <p:pic>
        <p:nvPicPr>
          <p:cNvPr id="4" name="Picture 3"/>
          <p:cNvPicPr>
            <a:picLocks noChangeAspect="1"/>
          </p:cNvPicPr>
          <p:nvPr/>
        </p:nvPicPr>
        <p:blipFill>
          <a:blip r:embed="rId2"/>
          <a:stretch>
            <a:fillRect/>
          </a:stretch>
        </p:blipFill>
        <p:spPr>
          <a:xfrm>
            <a:off x="10025372" y="4526920"/>
            <a:ext cx="1962490" cy="2074176"/>
          </a:xfrm>
          <a:prstGeom prst="rect">
            <a:avLst/>
          </a:prstGeom>
        </p:spPr>
      </p:pic>
    </p:spTree>
    <p:extLst>
      <p:ext uri="{BB962C8B-B14F-4D97-AF65-F5344CB8AC3E}">
        <p14:creationId xmlns:p14="http://schemas.microsoft.com/office/powerpoint/2010/main" val="12864104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447" y="1282523"/>
            <a:ext cx="10515600" cy="1325563"/>
          </a:xfrm>
        </p:spPr>
        <p:txBody>
          <a:bodyPr>
            <a:normAutofit/>
          </a:bodyPr>
          <a:lstStyle/>
          <a:p>
            <a:r>
              <a:rPr lang="en-GB" b="1" dirty="0">
                <a:latin typeface="XCCW Joined 1a" panose="03050602040000000000" pitchFamily="66" charset="0"/>
              </a:rPr>
              <a:t>Reading for pleasure </a:t>
            </a:r>
          </a:p>
        </p:txBody>
      </p:sp>
      <p:sp>
        <p:nvSpPr>
          <p:cNvPr id="3" name="Content Placeholder 2"/>
          <p:cNvSpPr>
            <a:spLocks noGrp="1"/>
          </p:cNvSpPr>
          <p:nvPr>
            <p:ph idx="1"/>
          </p:nvPr>
        </p:nvSpPr>
        <p:spPr>
          <a:xfrm>
            <a:off x="330925" y="2687781"/>
            <a:ext cx="11625943" cy="3749964"/>
          </a:xfrm>
        </p:spPr>
        <p:txBody>
          <a:bodyPr>
            <a:normAutofit/>
          </a:bodyPr>
          <a:lstStyle/>
          <a:p>
            <a:pPr marL="0" indent="0" algn="ctr">
              <a:buNone/>
            </a:pPr>
            <a:r>
              <a:rPr lang="en-GB" b="1" i="1" dirty="0">
                <a:solidFill>
                  <a:srgbClr val="00B050"/>
                </a:solidFill>
                <a:latin typeface="Twinkl Cursive Looped" panose="02000000000000000000" pitchFamily="2" charset="0"/>
              </a:rPr>
              <a:t>Studies have shown that those who read for pleasure have higher levels of self-esteem and a greater ability to cope with difficult situations.</a:t>
            </a:r>
          </a:p>
          <a:p>
            <a:pPr marL="0" indent="0" algn="ctr">
              <a:buNone/>
            </a:pPr>
            <a:endParaRPr lang="en-GB" sz="2400" i="1" dirty="0">
              <a:latin typeface="Twinkl Cursive Looped" panose="02000000000000000000" pitchFamily="2" charset="0"/>
            </a:endParaRPr>
          </a:p>
          <a:p>
            <a:pPr marL="0" indent="0" algn="ctr">
              <a:buNone/>
            </a:pPr>
            <a:endParaRPr lang="en-GB" sz="2400" i="1" dirty="0">
              <a:latin typeface="Twinkl Cursive Looped" panose="02000000000000000000" pitchFamily="2" charset="0"/>
            </a:endParaRPr>
          </a:p>
          <a:p>
            <a:r>
              <a:rPr lang="en-GB" sz="2400" i="1" dirty="0">
                <a:latin typeface="Twinkl Cursive Looped" panose="02000000000000000000" pitchFamily="2" charset="0"/>
              </a:rPr>
              <a:t>At one time, your child will have two reading book at home: 1 x reading scheme and 1 x reading for pleasure </a:t>
            </a:r>
          </a:p>
          <a:p>
            <a:r>
              <a:rPr lang="en-GB" sz="2400" i="1" dirty="0">
                <a:latin typeface="Twinkl Cursive Looped" panose="02000000000000000000" pitchFamily="2" charset="0"/>
              </a:rPr>
              <a:t>Library/from class bookshelf </a:t>
            </a:r>
          </a:p>
        </p:txBody>
      </p:sp>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rot="5400000">
            <a:off x="10028624" y="4723565"/>
            <a:ext cx="1332410" cy="2718482"/>
          </a:xfrm>
          <a:prstGeom prst="rect">
            <a:avLst/>
          </a:prstGeom>
        </p:spPr>
      </p:pic>
      <p:sp>
        <p:nvSpPr>
          <p:cNvPr id="5" name="Multiply 4"/>
          <p:cNvSpPr/>
          <p:nvPr/>
        </p:nvSpPr>
        <p:spPr>
          <a:xfrm>
            <a:off x="8517835" y="5303521"/>
            <a:ext cx="4414394" cy="1506583"/>
          </a:xfrm>
          <a:prstGeom prst="mathMultiply">
            <a:avLst/>
          </a:prstGeom>
          <a:solidFill>
            <a:srgbClr val="FF0000">
              <a:alpha val="81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0544169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XCCW Joined 1a" panose="03050602040000000000" pitchFamily="66" charset="0"/>
              </a:rPr>
              <a:t>Class Texts	</a:t>
            </a:r>
          </a:p>
        </p:txBody>
      </p:sp>
      <p:sp>
        <p:nvSpPr>
          <p:cNvPr id="3" name="Content Placeholder 2"/>
          <p:cNvSpPr>
            <a:spLocks noGrp="1"/>
          </p:cNvSpPr>
          <p:nvPr>
            <p:ph idx="1"/>
          </p:nvPr>
        </p:nvSpPr>
        <p:spPr>
          <a:xfrm>
            <a:off x="202096" y="2131190"/>
            <a:ext cx="10515600" cy="3749964"/>
          </a:xfrm>
        </p:spPr>
        <p:txBody>
          <a:bodyPr>
            <a:normAutofit/>
          </a:bodyPr>
          <a:lstStyle/>
          <a:p>
            <a:r>
              <a:rPr lang="en-GB" sz="2400" dirty="0">
                <a:latin typeface="Twinkl Cursive Looped" panose="02000000000000000000" pitchFamily="2" charset="0"/>
              </a:rPr>
              <a:t>From Year 2 upwards, each class has a Classic Text they read for 15 minutes at the end of the day. </a:t>
            </a:r>
          </a:p>
          <a:p>
            <a:r>
              <a:rPr lang="en-GB" sz="2400" dirty="0">
                <a:latin typeface="Twinkl Cursive Looped" panose="02000000000000000000" pitchFamily="2" charset="0"/>
              </a:rPr>
              <a:t>It encourages them to listen to reading out loud being modelled, and to enjoy a text they may not choose themselves.</a:t>
            </a:r>
          </a:p>
        </p:txBody>
      </p:sp>
      <p:pic>
        <p:nvPicPr>
          <p:cNvPr id="4" name="Picture 3">
            <a:extLst>
              <a:ext uri="{FF2B5EF4-FFF2-40B4-BE49-F238E27FC236}">
                <a16:creationId xmlns:a16="http://schemas.microsoft.com/office/drawing/2014/main" id="{FD85328D-BF88-4E78-8219-892C7578ACF8}"/>
              </a:ext>
            </a:extLst>
          </p:cNvPr>
          <p:cNvPicPr>
            <a:picLocks noChangeAspect="1"/>
          </p:cNvPicPr>
          <p:nvPr/>
        </p:nvPicPr>
        <p:blipFill>
          <a:blip r:embed="rId2"/>
          <a:stretch>
            <a:fillRect/>
          </a:stretch>
        </p:blipFill>
        <p:spPr>
          <a:xfrm>
            <a:off x="6268279" y="3615779"/>
            <a:ext cx="7158504" cy="3574131"/>
          </a:xfrm>
          <a:prstGeom prst="rect">
            <a:avLst/>
          </a:prstGeom>
        </p:spPr>
      </p:pic>
    </p:spTree>
    <p:extLst>
      <p:ext uri="{BB962C8B-B14F-4D97-AF65-F5344CB8AC3E}">
        <p14:creationId xmlns:p14="http://schemas.microsoft.com/office/powerpoint/2010/main" val="18176342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Twinkl Cursive Looped" panose="02000000000000000000" pitchFamily="2" charset="0"/>
              </a:rPr>
              <a:t>Reading Cafe</a:t>
            </a:r>
          </a:p>
        </p:txBody>
      </p:sp>
      <p:sp>
        <p:nvSpPr>
          <p:cNvPr id="3" name="Content Placeholder 2"/>
          <p:cNvSpPr>
            <a:spLocks noGrp="1"/>
          </p:cNvSpPr>
          <p:nvPr>
            <p:ph idx="1"/>
          </p:nvPr>
        </p:nvSpPr>
        <p:spPr/>
        <p:txBody>
          <a:bodyPr/>
          <a:lstStyle/>
          <a:p>
            <a:r>
              <a:rPr lang="en-GB" dirty="0">
                <a:latin typeface="Twinkl Cursive Looped" panose="02000000000000000000" pitchFamily="2" charset="0"/>
              </a:rPr>
              <a:t>Friday Readers is having a face lift! </a:t>
            </a:r>
          </a:p>
          <a:p>
            <a:r>
              <a:rPr lang="en-GB" dirty="0">
                <a:latin typeface="Twinkl Cursive Looped" panose="02000000000000000000" pitchFamily="2" charset="0"/>
              </a:rPr>
              <a:t>Every Friday 14:45-15:15 in KS1</a:t>
            </a:r>
          </a:p>
          <a:p>
            <a:r>
              <a:rPr lang="en-GB" dirty="0">
                <a:latin typeface="Twinkl Cursive Looped" panose="02000000000000000000" pitchFamily="2" charset="0"/>
              </a:rPr>
              <a:t>Every last Friday of each month in KS2</a:t>
            </a:r>
          </a:p>
        </p:txBody>
      </p:sp>
    </p:spTree>
    <p:extLst>
      <p:ext uri="{BB962C8B-B14F-4D97-AF65-F5344CB8AC3E}">
        <p14:creationId xmlns:p14="http://schemas.microsoft.com/office/powerpoint/2010/main" val="17954139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arklands final" id="{4EA62E7D-6E01-4D4A-BBEC-19FE8B4ABC27}" vid="{8EA74D96-BC87-459B-946F-9F6F7BF1976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Parklands blank template</Template>
  <TotalTime>1762</TotalTime>
  <Words>654</Words>
  <Application>Microsoft Office PowerPoint</Application>
  <PresentationFormat>Widescreen</PresentationFormat>
  <Paragraphs>60</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Twinkl Cursive Looped</vt:lpstr>
      <vt:lpstr>XCCW Joined 1a</vt:lpstr>
      <vt:lpstr>Office Theme</vt:lpstr>
      <vt:lpstr> Reading 2021</vt:lpstr>
      <vt:lpstr>What is our scheme?</vt:lpstr>
      <vt:lpstr>KS1 </vt:lpstr>
      <vt:lpstr>Early reading and phonics </vt:lpstr>
      <vt:lpstr>PowerPoint Presentation</vt:lpstr>
      <vt:lpstr>KS2</vt:lpstr>
      <vt:lpstr>Reading for pleasure </vt:lpstr>
      <vt:lpstr>Class Texts </vt:lpstr>
      <vt:lpstr>Reading Cafe</vt:lpstr>
      <vt:lpstr>Roles and Rewards</vt:lpstr>
      <vt:lpstr>Questions</vt:lpstr>
    </vt:vector>
  </TitlesOfParts>
  <Company>EasiPC Services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have you showed your values this week?</dc:title>
  <dc:creator>GLewis</dc:creator>
  <cp:lastModifiedBy>Georgie Lewis</cp:lastModifiedBy>
  <cp:revision>24</cp:revision>
  <cp:lastPrinted>2020-12-17T14:40:28Z</cp:lastPrinted>
  <dcterms:created xsi:type="dcterms:W3CDTF">2018-11-07T10:22:42Z</dcterms:created>
  <dcterms:modified xsi:type="dcterms:W3CDTF">2021-11-11T12:06:13Z</dcterms:modified>
</cp:coreProperties>
</file>