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0" r:id="rId6"/>
    <p:sldId id="259" r:id="rId7"/>
    <p:sldId id="265" r:id="rId8"/>
    <p:sldId id="266" r:id="rId9"/>
    <p:sldId id="262" r:id="rId10"/>
    <p:sldId id="26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715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5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28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7781"/>
            <a:ext cx="10515600" cy="3749964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37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5455"/>
            <a:ext cx="10515600" cy="1053314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58472"/>
            <a:ext cx="5181600" cy="401565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58472"/>
            <a:ext cx="5181600" cy="40156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04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035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11564"/>
            <a:ext cx="10515600" cy="1127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29163"/>
            <a:ext cx="10515600" cy="4110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68119" y="-24373"/>
            <a:ext cx="12260119" cy="1579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076335" y="459189"/>
            <a:ext cx="1243692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29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265" y="2042557"/>
            <a:ext cx="11934701" cy="4275116"/>
          </a:xfrm>
        </p:spPr>
        <p:txBody>
          <a:bodyPr>
            <a:normAutofit/>
          </a:bodyPr>
          <a:lstStyle/>
          <a:p>
            <a:r>
              <a:rPr lang="en-GB" sz="8000" dirty="0">
                <a:latin typeface="Twinkl Cursive Looped" panose="02000000000000000000" pitchFamily="2" charset="0"/>
              </a:rPr>
              <a:t>Y6: Parklands Primary Academy</a:t>
            </a:r>
          </a:p>
          <a:p>
            <a:endParaRPr lang="en-GB" sz="8000" dirty="0">
              <a:latin typeface="Twinkl Cursive Looped" panose="02000000000000000000" pitchFamily="2" charset="0"/>
            </a:endParaRPr>
          </a:p>
          <a:p>
            <a:r>
              <a:rPr lang="en-GB" sz="4400" dirty="0" smtClean="0">
                <a:latin typeface="Twinkl Cursive Looped" panose="02000000000000000000" pitchFamily="2" charset="0"/>
              </a:rPr>
              <a:t>6L and 6C</a:t>
            </a:r>
            <a:endParaRPr lang="en-GB" sz="4400" dirty="0">
              <a:latin typeface="Twinkl Cursive Looped" panose="02000000000000000000" pitchFamily="2" charset="0"/>
            </a:endParaRPr>
          </a:p>
          <a:p>
            <a:endParaRPr lang="en-GB" sz="80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60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/>
              </a:rPr>
              <a:t>Other information:</a:t>
            </a:r>
            <a:endParaRPr lang="en-GB" dirty="0">
              <a:latin typeface="Twinkl Cursive Loop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Twinkl Cursive Looped"/>
              </a:rPr>
              <a:t>Parent mail will not be used after September. </a:t>
            </a:r>
          </a:p>
          <a:p>
            <a:r>
              <a:rPr lang="en-GB" sz="3200" dirty="0" smtClean="0">
                <a:latin typeface="Twinkl Cursive Looped"/>
              </a:rPr>
              <a:t>If you have not yet set up parent pay see the office. </a:t>
            </a:r>
          </a:p>
          <a:p>
            <a:r>
              <a:rPr lang="en-GB" sz="3200" dirty="0" smtClean="0">
                <a:latin typeface="Twinkl Cursive Looped"/>
              </a:rPr>
              <a:t>We now have a fabulous new lunch time provider – Grow</a:t>
            </a:r>
          </a:p>
        </p:txBody>
      </p:sp>
    </p:spTree>
    <p:extLst>
      <p:ext uri="{BB962C8B-B14F-4D97-AF65-F5344CB8AC3E}">
        <p14:creationId xmlns:p14="http://schemas.microsoft.com/office/powerpoint/2010/main" val="32657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0F05-2286-4831-9EE9-E07D1E338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74" y="1186728"/>
            <a:ext cx="10515600" cy="1325563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Twinkl Cursive Looped" panose="02000000000000000000" pitchFamily="2" charset="0"/>
              </a:rPr>
              <a:t>But most importantly…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D20F1-A6A9-4426-93EC-4B446C120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458" y="2687781"/>
            <a:ext cx="11608230" cy="3976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Twinkl Cursive Looped" panose="02000000000000000000" pitchFamily="2" charset="0"/>
              </a:rPr>
              <a:t>If you have any questions or queries, please pop in to see us at any time – our doors are </a:t>
            </a:r>
            <a:r>
              <a:rPr lang="en-GB" sz="4800" dirty="0" smtClean="0">
                <a:latin typeface="Twinkl Cursive Looped" panose="02000000000000000000" pitchFamily="2" charset="0"/>
              </a:rPr>
              <a:t>always open and you are </a:t>
            </a:r>
            <a:r>
              <a:rPr lang="en-GB" sz="4800" dirty="0">
                <a:latin typeface="Twinkl Cursive Looped" panose="02000000000000000000" pitchFamily="2" charset="0"/>
              </a:rPr>
              <a:t>welcome to have a chat. </a:t>
            </a:r>
          </a:p>
          <a:p>
            <a:pPr marL="0" indent="0">
              <a:buNone/>
            </a:pPr>
            <a:endParaRPr lang="en-GB" sz="4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4800" dirty="0">
                <a:latin typeface="Twinkl Cursive Looped" panose="02000000000000000000" pitchFamily="2" charset="0"/>
              </a:rPr>
              <a:t>Thankyou. </a:t>
            </a:r>
          </a:p>
        </p:txBody>
      </p:sp>
    </p:spTree>
    <p:extLst>
      <p:ext uri="{BB962C8B-B14F-4D97-AF65-F5344CB8AC3E}">
        <p14:creationId xmlns:p14="http://schemas.microsoft.com/office/powerpoint/2010/main" val="3215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F6C7E-659E-4297-AC7A-CB5A61654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3739"/>
            <a:ext cx="10515600" cy="1325563"/>
          </a:xfrm>
        </p:spPr>
        <p:txBody>
          <a:bodyPr/>
          <a:lstStyle/>
          <a:p>
            <a:r>
              <a:rPr lang="en-GB" u="sng" dirty="0">
                <a:latin typeface="Twinkl Cursive Looped" panose="02000000000000000000" pitchFamily="2" charset="0"/>
              </a:rPr>
              <a:t>What Year Six is all about…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A92C0-3FEF-4D5D-A87C-F361D48A8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75" y="2331320"/>
            <a:ext cx="11701219" cy="3976490"/>
          </a:xfrm>
        </p:spPr>
        <p:txBody>
          <a:bodyPr>
            <a:normAutofit fontScale="25000" lnSpcReduction="2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en-GB" sz="15200" dirty="0">
                <a:latin typeface="Twinkl Cursive Looped" panose="02000000000000000000"/>
              </a:rPr>
              <a:t>Promoting self-belief, aspiration, determination &amp; independence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sz="15200" dirty="0">
                <a:latin typeface="Twinkl Cursive Looped" panose="02000000000000000000"/>
              </a:rPr>
              <a:t>Role models for the rest of the school.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sz="15200" dirty="0">
                <a:latin typeface="Twinkl Cursive Looped" panose="02000000000000000000"/>
              </a:rPr>
              <a:t>Securing the best skills possible for secondary school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sz="15200" dirty="0">
                <a:latin typeface="Twinkl Cursive Looped" panose="02000000000000000000"/>
              </a:rPr>
              <a:t>Being emotionally ready for the next step in education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GB" sz="15200" dirty="0">
                <a:latin typeface="Twinkl Cursive Looped" panose="02000000000000000000"/>
              </a:rPr>
              <a:t>The residential &amp; the prom</a:t>
            </a:r>
            <a:r>
              <a:rPr lang="en-GB" sz="15200" dirty="0" smtClean="0">
                <a:latin typeface="Twinkl Cursive Looped" panose="02000000000000000000"/>
              </a:rPr>
              <a:t>!</a:t>
            </a:r>
            <a:endParaRPr lang="en-GB" sz="15200" dirty="0">
              <a:latin typeface="Twinkl Cursive Looped" panose="02000000000000000000"/>
            </a:endParaRPr>
          </a:p>
          <a:p>
            <a:pPr marL="365760" indent="-256032">
              <a:buFont typeface="Wingdings 3"/>
              <a:buChar char=""/>
              <a:defRPr/>
            </a:pPr>
            <a:r>
              <a:rPr lang="en-GB" sz="15200" dirty="0">
                <a:latin typeface="Twinkl Cursive Looped" panose="02000000000000000000"/>
              </a:rPr>
              <a:t>Having a fantastic, final year at Parklands </a:t>
            </a:r>
            <a:r>
              <a:rPr lang="en-GB" sz="15200" dirty="0" smtClean="0">
                <a:latin typeface="Twinkl Cursive Looped" panose="02000000000000000000"/>
              </a:rPr>
              <a:t>Primary</a:t>
            </a:r>
            <a:endParaRPr lang="en-GB" sz="15200" dirty="0">
              <a:latin typeface="Twinkl Cursive Looped" panose="0200000000000000000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4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9F079-ABA8-45BD-A53D-A2131C957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6728"/>
            <a:ext cx="10515600" cy="1325563"/>
          </a:xfrm>
        </p:spPr>
        <p:txBody>
          <a:bodyPr/>
          <a:lstStyle/>
          <a:p>
            <a:r>
              <a:rPr lang="en-GB"/>
              <a:t>A standard day in Y6….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C641F-3F5C-4CF0-BEDD-5BCADF954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7780"/>
            <a:ext cx="8915095" cy="4933295"/>
          </a:xfrm>
        </p:spPr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941"/>
          <a:stretch/>
        </p:blipFill>
        <p:spPr>
          <a:xfrm>
            <a:off x="371067" y="2233067"/>
            <a:ext cx="11640214" cy="31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19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110E6-E49A-4E61-A63C-7A6915C17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P.E - Tuesday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D18619-CF27-4537-936D-62B1148D3AE5}"/>
              </a:ext>
            </a:extLst>
          </p:cNvPr>
          <p:cNvSpPr txBox="1"/>
          <p:nvPr/>
        </p:nvSpPr>
        <p:spPr>
          <a:xfrm>
            <a:off x="322217" y="2656114"/>
            <a:ext cx="1070065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Twinkl Cursive Looped" panose="02000000000000000000" pitchFamily="2" charset="0"/>
              </a:rPr>
              <a:t>P.E will be inside and outside within the week depending on weather/hall availability, so whilst the weather is mild, shorts and t-shirt </a:t>
            </a:r>
            <a:r>
              <a:rPr lang="en-GB" sz="4400" dirty="0" smtClean="0">
                <a:latin typeface="Twinkl Cursive Looped" panose="02000000000000000000" pitchFamily="2" charset="0"/>
              </a:rPr>
              <a:t>please, and have it in school all week.  </a:t>
            </a:r>
            <a:endParaRPr lang="en-GB" sz="44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3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C538A-8535-428C-915A-F50D2FF95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255" y="1186728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Twinkl Cursive Looped" panose="02000000000000000000" pitchFamily="2" charset="0"/>
              </a:rPr>
              <a:t>Our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50DA1-3500-444D-8174-94AF360E2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83" y="2154264"/>
            <a:ext cx="11887200" cy="4283481"/>
          </a:xfrm>
        </p:spPr>
        <p:txBody>
          <a:bodyPr>
            <a:normAutofit lnSpcReduction="10000"/>
          </a:bodyPr>
          <a:lstStyle/>
          <a:p>
            <a:r>
              <a:rPr lang="en-GB" sz="3600" dirty="0">
                <a:latin typeface="Twinkl Cursive Looped" panose="02000000000000000000" pitchFamily="2" charset="0"/>
              </a:rPr>
              <a:t>Our creative curriculum topic this term is </a:t>
            </a:r>
            <a:r>
              <a:rPr lang="en-GB" sz="3600" b="1" dirty="0" smtClean="0">
                <a:latin typeface="Twinkl Cursive Looped" panose="02000000000000000000" pitchFamily="2" charset="0"/>
              </a:rPr>
              <a:t>The Mysterious Maya</a:t>
            </a:r>
            <a:endParaRPr lang="en-GB" sz="3600" dirty="0">
              <a:latin typeface="Twinkl Cursive Looped" panose="02000000000000000000" pitchFamily="2" charset="0"/>
            </a:endParaRPr>
          </a:p>
          <a:p>
            <a:r>
              <a:rPr lang="en-GB" sz="3600" dirty="0">
                <a:latin typeface="Twinkl Cursive Looped" panose="02000000000000000000" pitchFamily="2" charset="0"/>
              </a:rPr>
              <a:t>Our curriculum provides exciting opportunities to learn through experiences rather than written evidence. </a:t>
            </a:r>
          </a:p>
          <a:p>
            <a:pPr marL="566928" indent="-457200">
              <a:defRPr/>
            </a:pPr>
            <a:r>
              <a:rPr lang="en-GB" sz="3600" dirty="0">
                <a:latin typeface="Twinkl Cursive Looped" panose="02000000000000000000" pitchFamily="2" charset="0"/>
              </a:rPr>
              <a:t>Encourages an independence in learning </a:t>
            </a:r>
          </a:p>
          <a:p>
            <a:pPr marL="566928" indent="-457200">
              <a:defRPr/>
            </a:pPr>
            <a:r>
              <a:rPr lang="en-GB" sz="3600" dirty="0">
                <a:latin typeface="Twinkl Cursive Looped" panose="02000000000000000000" pitchFamily="2" charset="0"/>
              </a:rPr>
              <a:t>Helps to develop an awareness of the world around them, and their place within it</a:t>
            </a:r>
          </a:p>
          <a:p>
            <a:pPr marL="566928" indent="-457200">
              <a:defRPr/>
            </a:pPr>
            <a:r>
              <a:rPr lang="en-GB" sz="3600" dirty="0">
                <a:latin typeface="Twinkl Cursive Looped" panose="02000000000000000000" pitchFamily="2" charset="0"/>
              </a:rPr>
              <a:t>Ensures that key skills are learned within an interesting, relevant context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5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D42C9-FCA8-40FE-BA1F-6FD3530CC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1" y="1186728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Twinkl Cursive Looped" panose="02000000000000000000" pitchFamily="2" charset="0"/>
              </a:rPr>
              <a:t>English and maths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2AE26-7E06-4F75-9B92-0E0236C4D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186" y="2512291"/>
            <a:ext cx="11700477" cy="4229471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  <a:defRPr/>
            </a:pPr>
            <a:r>
              <a:rPr lang="en-GB" sz="3000" dirty="0">
                <a:latin typeface="Twinkl Cursive Looped" panose="02000000000000000000" pitchFamily="2" charset="0"/>
              </a:rPr>
              <a:t>- </a:t>
            </a:r>
            <a:r>
              <a:rPr lang="en-GB" sz="3500" dirty="0">
                <a:latin typeface="Twinkl Cursive Looped" panose="02000000000000000000" pitchFamily="2" charset="0"/>
              </a:rPr>
              <a:t>Groupings are very </a:t>
            </a:r>
            <a:r>
              <a:rPr lang="en-GB" sz="3500" dirty="0" smtClean="0">
                <a:latin typeface="Twinkl Cursive Looped" panose="02000000000000000000" pitchFamily="2" charset="0"/>
              </a:rPr>
              <a:t>flexible, and all </a:t>
            </a:r>
            <a:r>
              <a:rPr lang="en-GB" sz="3500" dirty="0">
                <a:latin typeface="Twinkl Cursive Looped" panose="02000000000000000000" pitchFamily="2" charset="0"/>
              </a:rPr>
              <a:t>pupils will cover all Year 6 elements.</a:t>
            </a:r>
          </a:p>
          <a:p>
            <a:pPr marL="109728" indent="0">
              <a:buNone/>
              <a:defRPr/>
            </a:pPr>
            <a:r>
              <a:rPr lang="en-GB" sz="3500" dirty="0">
                <a:latin typeface="Twinkl Cursive Looped" panose="02000000000000000000" pitchFamily="2" charset="0"/>
              </a:rPr>
              <a:t>-  SATs – May </a:t>
            </a:r>
            <a:r>
              <a:rPr lang="en-GB" sz="3500" dirty="0" smtClean="0">
                <a:latin typeface="Twinkl Cursive Looped" panose="02000000000000000000" pitchFamily="2" charset="0"/>
              </a:rPr>
              <a:t>11</a:t>
            </a:r>
            <a:r>
              <a:rPr lang="en-GB" sz="3500" baseline="30000" dirty="0" smtClean="0">
                <a:latin typeface="Twinkl Cursive Looped" panose="02000000000000000000" pitchFamily="2" charset="0"/>
              </a:rPr>
              <a:t>th</a:t>
            </a:r>
            <a:r>
              <a:rPr lang="en-GB" sz="3500" dirty="0" smtClean="0">
                <a:latin typeface="Twinkl Cursive Looped" panose="02000000000000000000" pitchFamily="2" charset="0"/>
              </a:rPr>
              <a:t>-14</a:t>
            </a:r>
            <a:r>
              <a:rPr lang="en-GB" sz="3500" baseline="30000" dirty="0" smtClean="0">
                <a:latin typeface="Twinkl Cursive Looped" panose="02000000000000000000" pitchFamily="2" charset="0"/>
              </a:rPr>
              <a:t>th</a:t>
            </a:r>
            <a:r>
              <a:rPr lang="en-GB" sz="3500" baseline="30000" dirty="0">
                <a:latin typeface="Twinkl Cursive Looped" panose="02000000000000000000" pitchFamily="2" charset="0"/>
              </a:rPr>
              <a:t>, </a:t>
            </a:r>
            <a:r>
              <a:rPr lang="en-GB" sz="3500" baseline="30000" dirty="0" smtClean="0">
                <a:latin typeface="Twinkl Cursive Looped" panose="02000000000000000000" pitchFamily="2" charset="0"/>
              </a:rPr>
              <a:t>2020 </a:t>
            </a:r>
            <a:r>
              <a:rPr lang="en-GB" sz="3500" baseline="30000" dirty="0">
                <a:latin typeface="Twinkl Cursive Looped" panose="02000000000000000000" pitchFamily="2" charset="0"/>
              </a:rPr>
              <a:t>- </a:t>
            </a:r>
            <a:r>
              <a:rPr lang="en-GB" sz="3500" dirty="0">
                <a:latin typeface="Twinkl Cursive Looped" panose="02000000000000000000" pitchFamily="2" charset="0"/>
              </a:rPr>
              <a:t>we will have an information meeting before then to give more details</a:t>
            </a:r>
          </a:p>
          <a:p>
            <a:pPr marL="566928" indent="-457200">
              <a:buFontTx/>
              <a:buChar char="-"/>
              <a:defRPr/>
            </a:pPr>
            <a:endParaRPr lang="en-GB" sz="35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500" dirty="0">
                <a:latin typeface="Twinkl Cursive Looped" panose="02000000000000000000" pitchFamily="2" charset="0"/>
              </a:rPr>
              <a:t>Homework: Sent home on a Friday – Due in on a Wednesday please.</a:t>
            </a:r>
          </a:p>
          <a:p>
            <a:pPr>
              <a:buFontTx/>
              <a:buChar char="-"/>
            </a:pPr>
            <a:r>
              <a:rPr lang="en-GB" sz="3500" dirty="0" smtClean="0">
                <a:latin typeface="Twinkl Cursive Looped" panose="02000000000000000000" pitchFamily="2" charset="0"/>
              </a:rPr>
              <a:t>A grammar/comprehension </a:t>
            </a:r>
            <a:r>
              <a:rPr lang="en-GB" sz="3500" dirty="0">
                <a:latin typeface="Twinkl Cursive Looped" panose="02000000000000000000" pitchFamily="2" charset="0"/>
              </a:rPr>
              <a:t>challenge</a:t>
            </a:r>
          </a:p>
          <a:p>
            <a:pPr>
              <a:buFontTx/>
              <a:buChar char="-"/>
            </a:pPr>
            <a:r>
              <a:rPr lang="en-GB" sz="3500" dirty="0">
                <a:latin typeface="Twinkl Cursive Looped" panose="02000000000000000000" pitchFamily="2" charset="0"/>
              </a:rPr>
              <a:t>A maths challenge from their set </a:t>
            </a:r>
            <a:endParaRPr lang="en-GB" sz="3500" dirty="0" smtClean="0">
              <a:latin typeface="Twinkl Cursive Looped" panose="02000000000000000000" pitchFamily="2" charset="0"/>
            </a:endParaRPr>
          </a:p>
          <a:p>
            <a:pPr>
              <a:buFontTx/>
              <a:buChar char="-"/>
            </a:pPr>
            <a:r>
              <a:rPr lang="en-GB" sz="3500" dirty="0" smtClean="0">
                <a:latin typeface="Twinkl Cursive Looped" panose="02000000000000000000" pitchFamily="2" charset="0"/>
              </a:rPr>
              <a:t>Spelling investigation </a:t>
            </a:r>
          </a:p>
          <a:p>
            <a:pPr>
              <a:buFontTx/>
              <a:buChar char="-"/>
            </a:pPr>
            <a:r>
              <a:rPr lang="en-GB" sz="3500" dirty="0" smtClean="0">
                <a:latin typeface="Twinkl Cursive Looped" panose="02000000000000000000" pitchFamily="2" charset="0"/>
              </a:rPr>
              <a:t>Reading for pleasure </a:t>
            </a:r>
            <a:endParaRPr lang="en-GB" sz="3500" dirty="0">
              <a:latin typeface="Twinkl Cursive Looped" panose="02000000000000000000" pitchFamily="2" charset="0"/>
            </a:endParaRPr>
          </a:p>
          <a:p>
            <a:pPr>
              <a:buFontTx/>
              <a:buChar char="-"/>
            </a:pPr>
            <a:endParaRPr lang="en-GB" sz="2400" dirty="0">
              <a:latin typeface="Twinkl Cursive Looped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FD79EF-7218-48C6-9BDA-0D73722CD1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06" t="15122" r="19210" b="36433"/>
          <a:stretch/>
        </p:blipFill>
        <p:spPr>
          <a:xfrm>
            <a:off x="5765368" y="116238"/>
            <a:ext cx="6220802" cy="222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EAC06-DC9A-486F-A3DC-98AB6746C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753" y="1047246"/>
            <a:ext cx="10515600" cy="1325563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Twinkl Cursive Looped" panose="02000000000000000000" pitchFamily="2" charset="0"/>
              </a:rPr>
              <a:t>How can I help my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CDE92-E856-4D4C-85AF-A9687A14B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71" y="2200760"/>
            <a:ext cx="11763213" cy="4819972"/>
          </a:xfrm>
        </p:spPr>
        <p:txBody>
          <a:bodyPr>
            <a:normAutofit/>
          </a:bodyPr>
          <a:lstStyle/>
          <a:p>
            <a:pPr marL="365125" indent="-255588">
              <a:lnSpc>
                <a:spcPct val="80000"/>
              </a:lnSpc>
              <a:buFont typeface="Wingdings 3" panose="05040102010807070707" pitchFamily="18" charset="2"/>
              <a:buChar char=""/>
            </a:pPr>
            <a:r>
              <a:rPr lang="en-GB" altLang="en-US" sz="3200" dirty="0">
                <a:latin typeface="Twinkl Cursive Looped" panose="02000000000000000000" pitchFamily="2" charset="0"/>
              </a:rPr>
              <a:t>Encourage all types of reading and discuss their </a:t>
            </a:r>
            <a:r>
              <a:rPr lang="en-GB" altLang="en-US" sz="3200" dirty="0" smtClean="0">
                <a:latin typeface="Twinkl Cursive Looped" panose="02000000000000000000" pitchFamily="2" charset="0"/>
              </a:rPr>
              <a:t>understanding </a:t>
            </a:r>
            <a:r>
              <a:rPr lang="en-GB" altLang="en-US" sz="3200" dirty="0">
                <a:latin typeface="Twinkl Cursive Looped" panose="02000000000000000000" pitchFamily="2" charset="0"/>
              </a:rPr>
              <a:t>with </a:t>
            </a:r>
            <a:r>
              <a:rPr lang="en-GB" altLang="en-US" sz="3200" dirty="0" smtClean="0">
                <a:latin typeface="Twinkl Cursive Looped" panose="02000000000000000000" pitchFamily="2" charset="0"/>
              </a:rPr>
              <a:t>them, filling in their reading journals.</a:t>
            </a:r>
          </a:p>
          <a:p>
            <a:pPr marL="365125" indent="-255588">
              <a:lnSpc>
                <a:spcPct val="80000"/>
              </a:lnSpc>
              <a:buFont typeface="Wingdings 3" panose="05040102010807070707" pitchFamily="18" charset="2"/>
              <a:buChar char=""/>
            </a:pPr>
            <a:r>
              <a:rPr lang="en-GB" altLang="en-US" sz="3200" dirty="0" err="1" smtClean="0">
                <a:latin typeface="Twinkl Cursive Looped" panose="02000000000000000000" pitchFamily="2" charset="0"/>
              </a:rPr>
              <a:t>SPaG</a:t>
            </a:r>
            <a:r>
              <a:rPr lang="en-GB" altLang="en-US" sz="3200" dirty="0" smtClean="0">
                <a:latin typeface="Twinkl Cursive Looped" panose="02000000000000000000" pitchFamily="2" charset="0"/>
              </a:rPr>
              <a:t> </a:t>
            </a:r>
            <a:r>
              <a:rPr lang="en-GB" altLang="en-US" sz="3200" dirty="0">
                <a:latin typeface="Twinkl Cursive Looped" panose="02000000000000000000" pitchFamily="2" charset="0"/>
              </a:rPr>
              <a:t>– correct them if their grammar is </a:t>
            </a:r>
            <a:r>
              <a:rPr lang="en-GB" altLang="en-US" sz="3200" dirty="0" smtClean="0">
                <a:latin typeface="Twinkl Cursive Looped" panose="02000000000000000000" pitchFamily="2" charset="0"/>
              </a:rPr>
              <a:t>incorrect (spoken and written)</a:t>
            </a:r>
            <a:endParaRPr lang="en-GB" altLang="en-US" sz="3200" dirty="0">
              <a:latin typeface="Twinkl Cursive Looped" panose="02000000000000000000" pitchFamily="2" charset="0"/>
            </a:endParaRPr>
          </a:p>
          <a:p>
            <a:pPr marL="365125" indent="-255588">
              <a:lnSpc>
                <a:spcPct val="80000"/>
              </a:lnSpc>
              <a:buFont typeface="Wingdings 3" panose="05040102010807070707" pitchFamily="18" charset="2"/>
              <a:buChar char=""/>
            </a:pPr>
            <a:r>
              <a:rPr lang="en-GB" altLang="en-US" sz="3200" dirty="0">
                <a:latin typeface="Twinkl Cursive Looped" panose="02000000000000000000" pitchFamily="2" charset="0"/>
              </a:rPr>
              <a:t>Encourage them to get involved in real maths: </a:t>
            </a:r>
          </a:p>
          <a:p>
            <a:pPr marL="620713" lvl="1">
              <a:lnSpc>
                <a:spcPct val="80000"/>
              </a:lnSpc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GB" altLang="en-US" sz="3200" dirty="0">
                <a:latin typeface="Twinkl Cursive Looped" panose="02000000000000000000" pitchFamily="2" charset="0"/>
              </a:rPr>
              <a:t>H</a:t>
            </a:r>
            <a:r>
              <a:rPr lang="en-GB" altLang="en-US" sz="3200" dirty="0" smtClean="0">
                <a:latin typeface="Twinkl Cursive Looped" panose="02000000000000000000" pitchFamily="2" charset="0"/>
              </a:rPr>
              <a:t>ow </a:t>
            </a:r>
            <a:r>
              <a:rPr lang="en-GB" altLang="en-US" sz="3200" dirty="0">
                <a:latin typeface="Twinkl Cursive Looped" panose="02000000000000000000" pitchFamily="2" charset="0"/>
              </a:rPr>
              <a:t>much is the basket of shopping? </a:t>
            </a:r>
          </a:p>
          <a:p>
            <a:pPr marL="620713" lvl="1">
              <a:lnSpc>
                <a:spcPct val="80000"/>
              </a:lnSpc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GB" altLang="en-US" sz="3200" dirty="0">
                <a:latin typeface="Twinkl Cursive Looped" panose="02000000000000000000" pitchFamily="2" charset="0"/>
              </a:rPr>
              <a:t>What change will they receive? </a:t>
            </a:r>
          </a:p>
          <a:p>
            <a:pPr marL="620713" lvl="1">
              <a:lnSpc>
                <a:spcPct val="80000"/>
              </a:lnSpc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GB" altLang="en-US" sz="3200" dirty="0">
                <a:latin typeface="Twinkl Cursive Looped" panose="02000000000000000000" pitchFamily="2" charset="0"/>
              </a:rPr>
              <a:t>Measure things out on a scale and convert to an equivalent measure</a:t>
            </a:r>
          </a:p>
          <a:p>
            <a:pPr marL="620713" lvl="1">
              <a:lnSpc>
                <a:spcPct val="80000"/>
              </a:lnSpc>
              <a:spcBef>
                <a:spcPts val="325"/>
              </a:spcBef>
              <a:buFont typeface="Verdana" panose="020B0604030504040204" pitchFamily="34" charset="0"/>
              <a:buChar char="◦"/>
            </a:pPr>
            <a:r>
              <a:rPr lang="en-GB" altLang="en-US" sz="3200" dirty="0">
                <a:latin typeface="Twinkl Cursive Looped" panose="02000000000000000000" pitchFamily="2" charset="0"/>
              </a:rPr>
              <a:t>Look at timetables and plan a journey</a:t>
            </a:r>
          </a:p>
          <a:p>
            <a:pPr marL="365125" indent="-255588">
              <a:lnSpc>
                <a:spcPct val="80000"/>
              </a:lnSpc>
              <a:buFont typeface="Wingdings 3" panose="05040102010807070707" pitchFamily="18" charset="2"/>
              <a:buChar char=""/>
            </a:pPr>
            <a:r>
              <a:rPr lang="en-GB" altLang="en-US" sz="3200" dirty="0">
                <a:latin typeface="Twinkl Cursive Looped" panose="02000000000000000000" pitchFamily="2" charset="0"/>
              </a:rPr>
              <a:t>Support them with their times </a:t>
            </a:r>
            <a:r>
              <a:rPr lang="en-GB" altLang="en-US" sz="3200" dirty="0" smtClean="0">
                <a:latin typeface="Twinkl Cursive Looped" panose="02000000000000000000" pitchFamily="2" charset="0"/>
              </a:rPr>
              <a:t>tables (</a:t>
            </a:r>
            <a:r>
              <a:rPr lang="en-GB" altLang="en-US" sz="3200" dirty="0" err="1" smtClean="0">
                <a:latin typeface="Twinkl Cursive Looped" panose="02000000000000000000" pitchFamily="2" charset="0"/>
              </a:rPr>
              <a:t>TTRockstars</a:t>
            </a:r>
            <a:r>
              <a:rPr lang="en-GB" altLang="en-US" sz="3200" dirty="0" smtClean="0">
                <a:latin typeface="Twinkl Cursive Looped" panose="02000000000000000000" pitchFamily="2" charset="0"/>
              </a:rPr>
              <a:t>)</a:t>
            </a:r>
            <a:endParaRPr lang="en-GB" altLang="en-US" sz="3200" dirty="0">
              <a:latin typeface="Twinkl Cursive Looped" panose="02000000000000000000" pitchFamily="2" charset="0"/>
            </a:endParaRPr>
          </a:p>
          <a:p>
            <a:pPr marL="365125" indent="-255588">
              <a:lnSpc>
                <a:spcPct val="80000"/>
              </a:lnSpc>
              <a:buFont typeface="Wingdings 3" panose="05040102010807070707" pitchFamily="18" charset="2"/>
              <a:buChar char=""/>
            </a:pPr>
            <a:r>
              <a:rPr lang="en-GB" altLang="en-US" sz="3200" dirty="0" smtClean="0">
                <a:latin typeface="Twinkl Cursive Looped" panose="02000000000000000000" pitchFamily="2" charset="0"/>
              </a:rPr>
              <a:t>Encourage them to use their revision guides</a:t>
            </a:r>
            <a:endParaRPr lang="en-GB" altLang="en-US" sz="32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4A7E-1539-422E-B158-F98BE68F0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Twinkl Cursive Looped" panose="02000000000000000000" pitchFamily="2" charset="0"/>
              </a:rPr>
              <a:t>Residential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223A6-BEA2-4CB9-875F-48A3CF2FA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959" y="2687781"/>
            <a:ext cx="11577234" cy="3749964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Twinkl Cursive Looped" panose="02000000000000000000" pitchFamily="2" charset="0"/>
              </a:rPr>
              <a:t>Pioneer Centre in Kidderminster </a:t>
            </a:r>
            <a:r>
              <a:rPr lang="en-GB" sz="3600" dirty="0" smtClean="0">
                <a:latin typeface="Twinkl Cursive Looped" panose="02000000000000000000" pitchFamily="2" charset="0"/>
              </a:rPr>
              <a:t>- 1</a:t>
            </a:r>
            <a:r>
              <a:rPr lang="en-GB" sz="3600" baseline="30000" dirty="0" smtClean="0">
                <a:latin typeface="Twinkl Cursive Looped" panose="02000000000000000000" pitchFamily="2" charset="0"/>
              </a:rPr>
              <a:t>st</a:t>
            </a:r>
            <a:r>
              <a:rPr lang="en-GB" sz="3600" dirty="0" smtClean="0">
                <a:latin typeface="Twinkl Cursive Looped" panose="02000000000000000000" pitchFamily="2" charset="0"/>
              </a:rPr>
              <a:t>-3</a:t>
            </a:r>
            <a:r>
              <a:rPr lang="en-GB" sz="3600" baseline="30000" dirty="0" smtClean="0">
                <a:latin typeface="Twinkl Cursive Looped" panose="02000000000000000000" pitchFamily="2" charset="0"/>
              </a:rPr>
              <a:t>rd</a:t>
            </a:r>
            <a:r>
              <a:rPr lang="en-GB" sz="3600" dirty="0" smtClean="0">
                <a:latin typeface="Twinkl Cursive Looped" panose="02000000000000000000" pitchFamily="2" charset="0"/>
              </a:rPr>
              <a:t>, July, 2020</a:t>
            </a:r>
            <a:endParaRPr lang="en-GB" sz="3600" dirty="0">
              <a:latin typeface="Twinkl Cursive Looped" panose="02000000000000000000" pitchFamily="2" charset="0"/>
            </a:endParaRPr>
          </a:p>
          <a:p>
            <a:r>
              <a:rPr lang="en-GB" sz="3600" dirty="0" smtClean="0">
                <a:latin typeface="Twinkl Cursive Looped" panose="02000000000000000000" pitchFamily="2" charset="0"/>
              </a:rPr>
              <a:t>A </a:t>
            </a:r>
            <a:r>
              <a:rPr lang="en-GB" sz="3600" dirty="0">
                <a:latin typeface="Twinkl Cursive Looped" panose="02000000000000000000" pitchFamily="2" charset="0"/>
              </a:rPr>
              <a:t>great opportunity for the children to become more independent and organised whilst having fun with their friends</a:t>
            </a:r>
          </a:p>
          <a:p>
            <a:pPr marL="0" indent="0">
              <a:buNone/>
            </a:pPr>
            <a:endParaRPr lang="en-GB" sz="36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4A201-FDB3-4EDE-B863-88F2BE917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6308"/>
            <a:ext cx="10515600" cy="1325563"/>
          </a:xfrm>
        </p:spPr>
        <p:txBody>
          <a:bodyPr/>
          <a:lstStyle/>
          <a:p>
            <a:r>
              <a:rPr lang="en-GB" dirty="0"/>
              <a:t>Correspondence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71E5F-6DE9-428D-AE2E-684F420FC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C0E69D-2D38-4624-B30C-B57564229D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58" t="3252" r="9079" b="9922"/>
          <a:stretch/>
        </p:blipFill>
        <p:spPr>
          <a:xfrm>
            <a:off x="978566" y="1991323"/>
            <a:ext cx="8486275" cy="485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2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klands final" id="{4EA62E7D-6E01-4D4A-BBEC-19FE8B4ABC27}" vid="{8EA74D96-BC87-459B-946F-9F6F7BF197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Parklands blank template (2)</Template>
  <TotalTime>568</TotalTime>
  <Words>435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Twinkl Cursive Looped</vt:lpstr>
      <vt:lpstr>Verdana</vt:lpstr>
      <vt:lpstr>Wingdings 3</vt:lpstr>
      <vt:lpstr>Office Theme</vt:lpstr>
      <vt:lpstr>PowerPoint Presentation</vt:lpstr>
      <vt:lpstr>What Year Six is all about…</vt:lpstr>
      <vt:lpstr>A standard day in Y6….</vt:lpstr>
      <vt:lpstr>P.E - Tuesday</vt:lpstr>
      <vt:lpstr>Our Curriculum</vt:lpstr>
      <vt:lpstr>English and maths</vt:lpstr>
      <vt:lpstr>How can I help my child?</vt:lpstr>
      <vt:lpstr>Residential </vt:lpstr>
      <vt:lpstr>Correspondence</vt:lpstr>
      <vt:lpstr>Other information:</vt:lpstr>
      <vt:lpstr>But most importantly…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Parklands Teacher</dc:creator>
  <cp:lastModifiedBy>Katy Clark</cp:lastModifiedBy>
  <cp:revision>22</cp:revision>
  <dcterms:created xsi:type="dcterms:W3CDTF">2018-09-17T21:00:01Z</dcterms:created>
  <dcterms:modified xsi:type="dcterms:W3CDTF">2019-10-04T08:30:33Z</dcterms:modified>
</cp:coreProperties>
</file>