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715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28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7781"/>
            <a:ext cx="10515600" cy="374996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3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5455"/>
            <a:ext cx="10515600" cy="105331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8472"/>
            <a:ext cx="5181600" cy="401565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58472"/>
            <a:ext cx="5181600" cy="4015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4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35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11564"/>
            <a:ext cx="10515600" cy="1127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29163"/>
            <a:ext cx="10515600" cy="411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68119" y="-24373"/>
            <a:ext cx="12260119" cy="1579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076335" y="459189"/>
            <a:ext cx="1243692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9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Welcome to Year 5!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2387600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Welcome to Year </a:t>
            </a:r>
            <a:r>
              <a:rPr lang="en-GB" dirty="0" smtClean="0">
                <a:latin typeface="Twinkl Cursive Looped" panose="02000000000000000000" pitchFamily="2" charset="0"/>
              </a:rPr>
              <a:t>5!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13063"/>
            <a:ext cx="11760200" cy="3462337"/>
          </a:xfrm>
        </p:spPr>
        <p:txBody>
          <a:bodyPr>
            <a:normAutofit/>
          </a:bodyPr>
          <a:lstStyle/>
          <a:p>
            <a:pPr algn="just"/>
            <a:r>
              <a:rPr lang="en-GB" sz="4400" dirty="0" smtClean="0">
                <a:latin typeface="Twinkl Cursive Looped" panose="02000000000000000000" pitchFamily="2" charset="0"/>
              </a:rPr>
              <a:t>5S – Miss Summers</a:t>
            </a:r>
            <a:endParaRPr lang="en-GB" sz="44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4400" dirty="0" smtClean="0">
                <a:latin typeface="Twinkl Cursive Looped" panose="02000000000000000000" pitchFamily="2" charset="0"/>
              </a:rPr>
              <a:t>5B – Miss </a:t>
            </a:r>
            <a:r>
              <a:rPr lang="en-GB" sz="4400" dirty="0" err="1" smtClean="0">
                <a:latin typeface="Twinkl Cursive Looped" panose="02000000000000000000" pitchFamily="2" charset="0"/>
              </a:rPr>
              <a:t>Briddon</a:t>
            </a:r>
            <a:r>
              <a:rPr lang="en-GB" sz="4400" dirty="0" smtClean="0">
                <a:latin typeface="Twinkl Cursive Looped" panose="02000000000000000000" pitchFamily="2" charset="0"/>
              </a:rPr>
              <a:t> </a:t>
            </a:r>
            <a:endParaRPr lang="en-GB" sz="44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4400" dirty="0">
                <a:latin typeface="Twinkl Cursive Looped" panose="02000000000000000000" pitchFamily="2" charset="0"/>
              </a:rPr>
              <a:t>Teaching Assistants linked to the year group: Mrs Hardy, Mrs </a:t>
            </a:r>
            <a:r>
              <a:rPr lang="en-GB" sz="4400" dirty="0" smtClean="0">
                <a:latin typeface="Twinkl Cursive Looped" panose="02000000000000000000" pitchFamily="2" charset="0"/>
              </a:rPr>
              <a:t>Wheal, </a:t>
            </a:r>
            <a:r>
              <a:rPr lang="en-GB" sz="4400" dirty="0">
                <a:latin typeface="Twinkl Cursive Looped" panose="02000000000000000000" pitchFamily="2" charset="0"/>
              </a:rPr>
              <a:t>Mrs Tibbles and Mrs Davies</a:t>
            </a:r>
            <a:r>
              <a:rPr lang="en-GB" sz="4400" dirty="0" smtClean="0">
                <a:latin typeface="Twinkl Cursive Looped" panose="02000000000000000000" pitchFamily="2" charset="0"/>
              </a:rPr>
              <a:t>.</a:t>
            </a:r>
            <a:endParaRPr lang="en-GB" sz="4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F1BC-F4CE-4CA8-820A-90D46528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9617"/>
            <a:ext cx="10515600" cy="885683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Outline of our day.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0260-A77A-4D42-B701-64B911C4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300"/>
            <a:ext cx="10515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8.45 – 9.10: Handwriting/Spelling practice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9.10 – 10.10: Literacy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10.10 – 10.30: </a:t>
            </a:r>
            <a:r>
              <a:rPr lang="en-GB" dirty="0" smtClean="0">
                <a:latin typeface="Twinkl Cursive Looped" panose="02000000000000000000" pitchFamily="2" charset="0"/>
              </a:rPr>
              <a:t>Assembly (Monday and Friday 9.00 – 9.20)</a:t>
            </a:r>
            <a:endParaRPr lang="en-GB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10.30 – 10.45: Break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10.45 – 11.00: Times tables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11.00 - 12.00: Maths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12.00 – 12.30: Grammar &amp; Punctuation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12.30 – 13.30: Lunch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13.30 – 15.00: Creative </a:t>
            </a:r>
            <a:r>
              <a:rPr lang="en-GB" dirty="0" smtClean="0">
                <a:latin typeface="Twinkl Cursive Looped" panose="02000000000000000000" pitchFamily="2" charset="0"/>
              </a:rPr>
              <a:t>Curriculum (Monday – Science &amp; P.E.)</a:t>
            </a:r>
            <a:endParaRPr lang="en-GB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15.00 – 15.15: Reading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8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2FC8-0586-4C2D-9F57-97606A07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Creative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4189F-45A2-4615-A745-CD3D2B81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7080"/>
            <a:ext cx="10515600" cy="4297219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During the afternoon we will be delivering a wide and balanced  curriculum.</a:t>
            </a:r>
          </a:p>
          <a:p>
            <a:pPr algn="just"/>
            <a:endParaRPr lang="en-GB" sz="32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Our theme for this term is </a:t>
            </a:r>
            <a:r>
              <a:rPr lang="en-GB" sz="3200" dirty="0" smtClean="0">
                <a:latin typeface="Twinkl Cursive Looped" panose="02000000000000000000" pitchFamily="2" charset="0"/>
              </a:rPr>
              <a:t>World War Two </a:t>
            </a:r>
            <a:r>
              <a:rPr lang="en-GB" sz="3200" dirty="0">
                <a:latin typeface="Twinkl Cursive Looped" panose="02000000000000000000" pitchFamily="2" charset="0"/>
              </a:rPr>
              <a:t>and we will </a:t>
            </a:r>
            <a:r>
              <a:rPr lang="en-GB" sz="3200" dirty="0" smtClean="0">
                <a:latin typeface="Twinkl Cursive Looped" panose="02000000000000000000" pitchFamily="2" charset="0"/>
              </a:rPr>
              <a:t>be focusing on History and Art for this unit. </a:t>
            </a: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just">
              <a:buNone/>
            </a:pPr>
            <a:endParaRPr lang="en-GB" sz="32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C788-5897-4C43-BE77-3C538F79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9" y="420255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Other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78C6-7A6D-42A9-8D3B-5FF09C1E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9" y="1615189"/>
            <a:ext cx="10515600" cy="4930754"/>
          </a:xfrm>
        </p:spPr>
        <p:txBody>
          <a:bodyPr>
            <a:noAutofit/>
          </a:bodyPr>
          <a:lstStyle/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The children will </a:t>
            </a:r>
            <a:r>
              <a:rPr lang="en-GB" sz="3600" dirty="0" smtClean="0">
                <a:latin typeface="Twinkl Cursive Looped" panose="02000000000000000000" pitchFamily="2" charset="0"/>
              </a:rPr>
              <a:t>have 3 </a:t>
            </a:r>
            <a:r>
              <a:rPr lang="en-GB" sz="3600" dirty="0">
                <a:latin typeface="Twinkl Cursive Looped" panose="02000000000000000000" pitchFamily="2" charset="0"/>
              </a:rPr>
              <a:t>sessions of handwriting per week</a:t>
            </a:r>
            <a:r>
              <a:rPr lang="en-GB" sz="3600" dirty="0" smtClean="0">
                <a:latin typeface="Twinkl Cursive Looped" panose="02000000000000000000" pitchFamily="2" charset="0"/>
              </a:rPr>
              <a:t>.</a:t>
            </a:r>
            <a:endParaRPr lang="en-GB" sz="36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Indoor P.E. will be a Monday afternoon. They will need P.E. kit in school </a:t>
            </a:r>
            <a:r>
              <a:rPr lang="en-GB" sz="3600" dirty="0" smtClean="0">
                <a:latin typeface="Twinkl Cursive Looped" panose="02000000000000000000" pitchFamily="2" charset="0"/>
              </a:rPr>
              <a:t>everyday! </a:t>
            </a:r>
            <a:endParaRPr lang="en-GB" sz="36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Weekly comprehension </a:t>
            </a:r>
            <a:r>
              <a:rPr lang="en-GB" sz="3600" dirty="0" smtClean="0">
                <a:latin typeface="Twinkl Cursive Looped" panose="02000000000000000000" pitchFamily="2" charset="0"/>
              </a:rPr>
              <a:t>and Science lessons.</a:t>
            </a:r>
            <a:endParaRPr lang="en-GB" sz="36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Celebration assembly every Friday for the children to bring in anything they are proud of</a:t>
            </a:r>
            <a:r>
              <a:rPr lang="en-GB" sz="3600" dirty="0" smtClean="0">
                <a:latin typeface="Twinkl Cursive Looped" panose="02000000000000000000" pitchFamily="2" charset="0"/>
              </a:rPr>
              <a:t>.</a:t>
            </a:r>
            <a:endParaRPr lang="en-GB" sz="36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Library session every other </a:t>
            </a:r>
            <a:r>
              <a:rPr lang="en-GB" sz="3600" dirty="0" smtClean="0">
                <a:latin typeface="Twinkl Cursive Looped" panose="02000000000000000000" pitchFamily="2" charset="0"/>
              </a:rPr>
              <a:t>week – Tuesday PM.</a:t>
            </a:r>
            <a:r>
              <a:rPr lang="en-GB" sz="800" dirty="0" smtClean="0"/>
              <a:t>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915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2F57-03BC-4321-BA86-01E89A64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1B02D-CE2B-470A-BB10-945CE715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2291"/>
            <a:ext cx="10515600" cy="3925454"/>
          </a:xfrm>
        </p:spPr>
        <p:txBody>
          <a:bodyPr>
            <a:normAutofit/>
          </a:bodyPr>
          <a:lstStyle/>
          <a:p>
            <a:pPr algn="just"/>
            <a:r>
              <a:rPr lang="en-GB" sz="3200" dirty="0" smtClean="0">
                <a:latin typeface="Twinkl Cursive Looped" panose="02000000000000000000" pitchFamily="2" charset="0"/>
              </a:rPr>
              <a:t>Each </a:t>
            </a:r>
            <a:r>
              <a:rPr lang="en-GB" sz="3200" dirty="0">
                <a:latin typeface="Twinkl Cursive Looped" panose="02000000000000000000" pitchFamily="2" charset="0"/>
              </a:rPr>
              <a:t>week the children will receive </a:t>
            </a:r>
            <a:r>
              <a:rPr lang="en-GB" sz="3200" dirty="0" smtClean="0">
                <a:latin typeface="Twinkl Cursive Looped" panose="02000000000000000000" pitchFamily="2" charset="0"/>
              </a:rPr>
              <a:t>Spelling, Grammar </a:t>
            </a:r>
            <a:r>
              <a:rPr lang="en-GB" sz="3200" dirty="0">
                <a:latin typeface="Twinkl Cursive Looped" panose="02000000000000000000" pitchFamily="2" charset="0"/>
              </a:rPr>
              <a:t>and Numeracy work based on the teaching of that week</a:t>
            </a:r>
            <a:r>
              <a:rPr lang="en-GB" sz="3200" dirty="0" smtClean="0">
                <a:latin typeface="Twinkl Cursive Looped" panose="02000000000000000000" pitchFamily="2" charset="0"/>
              </a:rPr>
              <a:t>.</a:t>
            </a: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Set on a Friday, due following Wednesday. </a:t>
            </a:r>
            <a:endParaRPr lang="en-GB" sz="3200" dirty="0" smtClean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 smtClean="0">
                <a:latin typeface="Twinkl Cursive Looped" panose="02000000000000000000" pitchFamily="2" charset="0"/>
              </a:rPr>
              <a:t>Spellings </a:t>
            </a:r>
            <a:r>
              <a:rPr lang="en-GB" sz="3200" dirty="0">
                <a:latin typeface="Twinkl Cursive Looped" panose="02000000000000000000" pitchFamily="2" charset="0"/>
              </a:rPr>
              <a:t>will be tested </a:t>
            </a:r>
            <a:r>
              <a:rPr lang="en-GB" sz="3200" dirty="0" smtClean="0">
                <a:latin typeface="Twinkl Cursive Looped" panose="02000000000000000000" pitchFamily="2" charset="0"/>
              </a:rPr>
              <a:t>weekly; they will be investigating a different sound every week. </a:t>
            </a:r>
            <a:endParaRPr lang="en-GB" sz="32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Reading regularly at </a:t>
            </a:r>
            <a:r>
              <a:rPr lang="en-GB" sz="3200" dirty="0" smtClean="0">
                <a:latin typeface="Twinkl Cursive Looped" panose="02000000000000000000" pitchFamily="2" charset="0"/>
              </a:rPr>
              <a:t>home and filling in their journals when the books are complete.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3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Other info: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sz="3200" dirty="0" smtClean="0">
                <a:latin typeface="Twinkl Cursive Looped" panose="02000000000000000000" pitchFamily="2" charset="0"/>
              </a:rPr>
              <a:t>Parent mail will not be used after September. </a:t>
            </a:r>
          </a:p>
          <a:p>
            <a:pPr marL="0" indent="0" algn="just">
              <a:buNone/>
            </a:pPr>
            <a:endParaRPr lang="en-GB" sz="3200" dirty="0" smtClean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 smtClean="0">
                <a:latin typeface="Twinkl Cursive Looped" panose="02000000000000000000" pitchFamily="2" charset="0"/>
              </a:rPr>
              <a:t>If you have not yet set up parent pay see the office. </a:t>
            </a:r>
          </a:p>
          <a:p>
            <a:pPr marL="0" indent="0" algn="just">
              <a:buNone/>
            </a:pPr>
            <a:endParaRPr lang="en-GB" sz="3200" dirty="0" smtClean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 smtClean="0">
                <a:latin typeface="Twinkl Cursive Looped" panose="02000000000000000000" pitchFamily="2" charset="0"/>
              </a:rPr>
              <a:t>We now have a fabulous new lunch time provider – Grow</a:t>
            </a:r>
          </a:p>
          <a:p>
            <a:pPr marL="0" indent="0" algn="just">
              <a:buNone/>
            </a:pPr>
            <a:endParaRPr lang="en-GB" sz="3200" dirty="0" smtClean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 smtClean="0">
                <a:latin typeface="Twinkl Cursive Looped" panose="02000000000000000000" pitchFamily="2" charset="0"/>
              </a:rPr>
              <a:t>If you have any old, large tops that could be used as art aprons they would be much appreciated!</a:t>
            </a:r>
          </a:p>
        </p:txBody>
      </p:sp>
    </p:spTree>
    <p:extLst>
      <p:ext uri="{BB962C8B-B14F-4D97-AF65-F5344CB8AC3E}">
        <p14:creationId xmlns:p14="http://schemas.microsoft.com/office/powerpoint/2010/main" val="8062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E41D-B6FD-4E3F-87D0-EC236B03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Finally!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F005E-4276-4C16-AB55-ADF32B3E9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8251"/>
            <a:ext cx="10515600" cy="40994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Please feel free to come and talk to us about </a:t>
            </a:r>
            <a:r>
              <a:rPr lang="en-GB" sz="3200" dirty="0" smtClean="0">
                <a:latin typeface="Twinkl Cursive Looped" panose="02000000000000000000" pitchFamily="2" charset="0"/>
              </a:rPr>
              <a:t>your </a:t>
            </a:r>
            <a:r>
              <a:rPr lang="en-GB" sz="3200" dirty="0">
                <a:latin typeface="Twinkl Cursive Looped" panose="02000000000000000000" pitchFamily="2" charset="0"/>
              </a:rPr>
              <a:t>child.</a:t>
            </a:r>
          </a:p>
          <a:p>
            <a:pPr marL="0" indent="0" algn="ctr">
              <a:buNone/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We are looking forward to a success and creative year!</a:t>
            </a:r>
          </a:p>
          <a:p>
            <a:pPr marL="0" indent="0" algn="ctr">
              <a:buNone/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The Year </a:t>
            </a:r>
            <a:r>
              <a:rPr lang="en-GB" sz="3200" dirty="0" smtClean="0">
                <a:latin typeface="Twinkl Cursive Looped" panose="02000000000000000000" pitchFamily="2" charset="0"/>
              </a:rPr>
              <a:t>5 </a:t>
            </a:r>
            <a:r>
              <a:rPr lang="en-GB" sz="3200" dirty="0">
                <a:latin typeface="Twinkl Cursive Looped" panose="02000000000000000000" pitchFamily="2" charset="0"/>
              </a:rPr>
              <a:t>Team</a:t>
            </a:r>
          </a:p>
          <a:p>
            <a:pPr marL="0" indent="0" algn="ctr">
              <a:buNone/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823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klands final" id="{4EA62E7D-6E01-4D4A-BBEC-19FE8B4ABC27}" vid="{8EA74D96-BC87-459B-946F-9F6F7BF197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Parklands blank template</Template>
  <TotalTime>916</TotalTime>
  <Words>364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Welcome to Year 5!</vt:lpstr>
      <vt:lpstr>Welcome to Year 5!</vt:lpstr>
      <vt:lpstr>Outline of our day.</vt:lpstr>
      <vt:lpstr>Creative Curriculum</vt:lpstr>
      <vt:lpstr>Other elements </vt:lpstr>
      <vt:lpstr>Homework</vt:lpstr>
      <vt:lpstr>Other info:</vt:lpstr>
      <vt:lpstr>Finally!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4.</dc:title>
  <dc:creator>CarolineRees</dc:creator>
  <cp:lastModifiedBy>Katy Clark</cp:lastModifiedBy>
  <cp:revision>17</cp:revision>
  <dcterms:created xsi:type="dcterms:W3CDTF">2018-09-19T12:20:23Z</dcterms:created>
  <dcterms:modified xsi:type="dcterms:W3CDTF">2019-10-04T08:19:10Z</dcterms:modified>
</cp:coreProperties>
</file>