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65" r:id="rId5"/>
    <p:sldId id="271" r:id="rId6"/>
    <p:sldId id="278" r:id="rId7"/>
    <p:sldId id="281" r:id="rId8"/>
    <p:sldId id="279" r:id="rId9"/>
    <p:sldId id="280" r:id="rId10"/>
    <p:sldId id="284" r:id="rId11"/>
    <p:sldId id="285" r:id="rId12"/>
    <p:sldId id="286" r:id="rId13"/>
    <p:sldId id="287" r:id="rId14"/>
    <p:sldId id="288" r:id="rId15"/>
    <p:sldId id="289" r:id="rId16"/>
    <p:sldId id="28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High Tower Text" panose="02040502050506030303" pitchFamily="18" charset="0"/>
      <p:regular r:id="rId24"/>
      <p:italic r:id="rId25"/>
    </p:embeddedFont>
    <p:embeddedFont>
      <p:font typeface="Montserrat" pitchFamily="2" charset="0"/>
      <p:regular r:id="rId26"/>
      <p:bold r:id="rId27"/>
      <p:italic r:id="rId28"/>
      <p:boldItalic r:id="rId29"/>
    </p:embeddedFont>
    <p:embeddedFont>
      <p:font typeface="Montserrat SemiBold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14">
          <p15:clr>
            <a:srgbClr val="A4A3A4"/>
          </p15:clr>
        </p15:guide>
        <p15:guide id="4" pos="415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4110">
          <p15:clr>
            <a:srgbClr val="A4A3A4"/>
          </p15:clr>
        </p15:guide>
        <p15:guide id="7" pos="7469">
          <p15:clr>
            <a:srgbClr val="A4A3A4"/>
          </p15:clr>
        </p15:guide>
        <p15:guide id="8" pos="7265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3" roundtripDataSignature="AMtx7mg1YvV5+MhXxXAXvoyTavmrVD09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6" autoAdjust="0"/>
    <p:restoredTop sz="94681"/>
  </p:normalViewPr>
  <p:slideViewPr>
    <p:cSldViewPr snapToGrid="0">
      <p:cViewPr varScale="1">
        <p:scale>
          <a:sx n="82" d="100"/>
          <a:sy n="82" d="100"/>
        </p:scale>
        <p:origin x="763" y="62"/>
      </p:cViewPr>
      <p:guideLst>
        <p:guide orient="horz" pos="2160"/>
        <p:guide pos="3840"/>
        <p:guide orient="horz" pos="414"/>
        <p:guide pos="415"/>
        <p:guide orient="horz" pos="3906"/>
        <p:guide orient="horz" pos="4110"/>
        <p:guide pos="7469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3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816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62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354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90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01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743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944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54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67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135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184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227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0" y="0"/>
            <a:ext cx="367211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236" y="370055"/>
            <a:ext cx="2587482" cy="137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4155" y="130611"/>
            <a:ext cx="1861762" cy="1850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C42D0E3-9A3F-41B3-984F-9ED00213C47E}"/>
              </a:ext>
            </a:extLst>
          </p:cNvPr>
          <p:cNvSpPr txBox="1"/>
          <p:nvPr/>
        </p:nvSpPr>
        <p:spPr>
          <a:xfrm>
            <a:off x="3862205" y="1828799"/>
            <a:ext cx="37609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1BEDE6-FE0E-4E67-944A-26B5F411A546}"/>
              </a:ext>
            </a:extLst>
          </p:cNvPr>
          <p:cNvSpPr txBox="1"/>
          <p:nvPr/>
        </p:nvSpPr>
        <p:spPr>
          <a:xfrm>
            <a:off x="3862205" y="2234213"/>
            <a:ext cx="76929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dirty="0">
              <a:solidFill>
                <a:schemeClr val="accent3">
                  <a:lumMod val="90000"/>
                  <a:lumOff val="10000"/>
                </a:schemeClr>
              </a:solidFill>
              <a:latin typeface="Montserrat" pitchFamily="2" charset="0"/>
            </a:endParaRPr>
          </a:p>
          <a:p>
            <a:r>
              <a:rPr lang="en-GB" sz="3200" dirty="0">
                <a:solidFill>
                  <a:schemeClr val="accent3">
                    <a:lumMod val="90000"/>
                    <a:lumOff val="10000"/>
                  </a:schemeClr>
                </a:solidFill>
                <a:latin typeface="Montserrat" pitchFamily="2" charset="0"/>
              </a:rPr>
              <a:t>KS2 Calculations Parent Meeting</a:t>
            </a:r>
          </a:p>
          <a:p>
            <a:endParaRPr lang="en-GB" sz="3200" dirty="0">
              <a:solidFill>
                <a:schemeClr val="accent3">
                  <a:lumMod val="90000"/>
                  <a:lumOff val="10000"/>
                </a:schemeClr>
              </a:solidFill>
              <a:latin typeface="Montserrat" pitchFamily="2" charset="0"/>
            </a:endParaRPr>
          </a:p>
          <a:p>
            <a:endParaRPr lang="en-GB" sz="3200" dirty="0">
              <a:solidFill>
                <a:schemeClr val="accent3">
                  <a:lumMod val="90000"/>
                  <a:lumOff val="10000"/>
                </a:schemeClr>
              </a:solidFill>
              <a:latin typeface="Montserrat" pitchFamily="2" charset="0"/>
            </a:endParaRPr>
          </a:p>
          <a:p>
            <a:endParaRPr lang="en-GB" sz="3200" dirty="0">
              <a:solidFill>
                <a:schemeClr val="accent3">
                  <a:lumMod val="90000"/>
                  <a:lumOff val="10000"/>
                </a:schemeClr>
              </a:solidFill>
              <a:latin typeface="Montserrat" pitchFamily="2" charset="0"/>
            </a:endParaRPr>
          </a:p>
          <a:p>
            <a:endParaRPr lang="en-GB" sz="3200" dirty="0">
              <a:solidFill>
                <a:schemeClr val="accent3">
                  <a:lumMod val="90000"/>
                  <a:lumOff val="10000"/>
                </a:schemeClr>
              </a:solidFill>
              <a:latin typeface="Montserrat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2839453" y="224639"/>
            <a:ext cx="889005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3"/>
                </a:solidFill>
                <a:latin typeface="Montserrat SemiBold" pitchFamily="2" charset="0"/>
              </a:rPr>
              <a:t>Subtracting Fractions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1CE09E-14E3-4D15-B5DB-D4A42266808E}"/>
              </a:ext>
            </a:extLst>
          </p:cNvPr>
          <p:cNvSpPr txBox="1"/>
          <p:nvPr/>
        </p:nvSpPr>
        <p:spPr>
          <a:xfrm>
            <a:off x="764426" y="1988840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Find a Common Denominator</a:t>
            </a:r>
          </a:p>
          <a:p>
            <a:r>
              <a:rPr lang="en-GB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Numerator - Numerator</a:t>
            </a:r>
          </a:p>
          <a:p>
            <a:r>
              <a:rPr lang="en-GB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Denominator stays the 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F44320-BAB1-4139-9C67-2A03AD0023E8}"/>
                  </a:ext>
                </a:extLst>
              </p:cNvPr>
              <p:cNvSpPr txBox="1"/>
              <p:nvPr/>
            </p:nvSpPr>
            <p:spPr>
              <a:xfrm>
                <a:off x="2818001" y="3477871"/>
                <a:ext cx="205524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sz="4000" dirty="0">
                  <a:solidFill>
                    <a:schemeClr val="tx2"/>
                  </a:solidFill>
                  <a:latin typeface="High Tower Text" panose="02040502050506030303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F44320-BAB1-4139-9C67-2A03AD002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01" y="3477871"/>
                <a:ext cx="2055242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A806122-7BA0-4DD8-A4AF-69A0D29AE818}"/>
              </a:ext>
            </a:extLst>
          </p:cNvPr>
          <p:cNvSpPr/>
          <p:nvPr/>
        </p:nvSpPr>
        <p:spPr>
          <a:xfrm>
            <a:off x="8423027" y="1740212"/>
            <a:ext cx="2743200" cy="181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High Tower Text" panose="02040502050506030303" pitchFamily="18" charset="0"/>
              </a:rPr>
              <a:t>Mixed numbers need to be turned into improper fractions first!</a:t>
            </a:r>
          </a:p>
        </p:txBody>
      </p:sp>
    </p:spTree>
    <p:extLst>
      <p:ext uri="{BB962C8B-B14F-4D97-AF65-F5344CB8AC3E}">
        <p14:creationId xmlns:p14="http://schemas.microsoft.com/office/powerpoint/2010/main" val="3457677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2839453" y="224639"/>
            <a:ext cx="889005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3"/>
                </a:solidFill>
                <a:latin typeface="Montserrat SemiBold" pitchFamily="2" charset="0"/>
              </a:rPr>
              <a:t>Multiplying Fractions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8F4AB0-810B-4A83-85D4-5E9AC387C785}"/>
              </a:ext>
            </a:extLst>
          </p:cNvPr>
          <p:cNvSpPr txBox="1"/>
          <p:nvPr/>
        </p:nvSpPr>
        <p:spPr>
          <a:xfrm>
            <a:off x="752504" y="2036058"/>
            <a:ext cx="3977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Whole number over 1</a:t>
            </a:r>
          </a:p>
          <a:p>
            <a:r>
              <a:rPr lang="en-GB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Numerator x Numerator</a:t>
            </a:r>
          </a:p>
          <a:p>
            <a:r>
              <a:rPr lang="en-GB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Denominator x Denominator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F4C967-D792-4477-BEBF-194FC6EDD85F}"/>
                  </a:ext>
                </a:extLst>
              </p:cNvPr>
              <p:cNvSpPr txBox="1"/>
              <p:nvPr/>
            </p:nvSpPr>
            <p:spPr>
              <a:xfrm>
                <a:off x="2741189" y="3646734"/>
                <a:ext cx="181761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4= </m:t>
                      </m:r>
                    </m:oMath>
                  </m:oMathPara>
                </a14:m>
                <a:endParaRPr lang="en-GB" sz="4000" dirty="0">
                  <a:solidFill>
                    <a:schemeClr val="tx2"/>
                  </a:solidFill>
                  <a:latin typeface="High Tower Text" panose="02040502050506030303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F4C967-D792-4477-BEBF-194FC6EDD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189" y="3646734"/>
                <a:ext cx="1817613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31C2C46-F937-416D-9631-4E6C3088FD5A}"/>
              </a:ext>
            </a:extLst>
          </p:cNvPr>
          <p:cNvSpPr/>
          <p:nvPr/>
        </p:nvSpPr>
        <p:spPr>
          <a:xfrm>
            <a:off x="6707611" y="2107198"/>
            <a:ext cx="2743200" cy="181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High Tower Text" panose="02040502050506030303" pitchFamily="18" charset="0"/>
              </a:rPr>
              <a:t>Mixed numbers need to be turned into improper fractions first!</a:t>
            </a:r>
          </a:p>
        </p:txBody>
      </p:sp>
    </p:spTree>
    <p:extLst>
      <p:ext uri="{BB962C8B-B14F-4D97-AF65-F5344CB8AC3E}">
        <p14:creationId xmlns:p14="http://schemas.microsoft.com/office/powerpoint/2010/main" val="71445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2839453" y="224639"/>
            <a:ext cx="889005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3"/>
                </a:solidFill>
                <a:latin typeface="Montserrat SemiBold" pitchFamily="2" charset="0"/>
              </a:rPr>
              <a:t>Dividing Fractions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1F7A584-9C59-4234-B84D-32D8D79115AC}"/>
              </a:ext>
            </a:extLst>
          </p:cNvPr>
          <p:cNvSpPr/>
          <p:nvPr/>
        </p:nvSpPr>
        <p:spPr>
          <a:xfrm>
            <a:off x="842243" y="1507033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gh Tower Text" panose="02040502050506030303" pitchFamily="18" charset="0"/>
              </a:rPr>
              <a:t>Keep it – keep first fraction the same </a:t>
            </a:r>
          </a:p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gh Tower Text" panose="02040502050506030303" pitchFamily="18" charset="0"/>
              </a:rPr>
              <a:t>Flip it – flip the second fraction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igh Tower Text" panose="02040502050506030303" pitchFamily="18" charset="0"/>
              </a:rPr>
              <a:t>Change it – change to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AB33A-AAC8-482B-ACB7-2EE7EABEB465}"/>
                  </a:ext>
                </a:extLst>
              </p:cNvPr>
              <p:cNvSpPr txBox="1"/>
              <p:nvPr/>
            </p:nvSpPr>
            <p:spPr>
              <a:xfrm>
                <a:off x="2839453" y="3214103"/>
                <a:ext cx="2312236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sz="4000" dirty="0">
                  <a:solidFill>
                    <a:schemeClr val="accent1"/>
                  </a:solidFill>
                  <a:latin typeface="High Tower Text" panose="02040502050506030303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AB33A-AAC8-482B-ACB7-2EE7EABEB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53" y="3214103"/>
                <a:ext cx="2312236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6FAB23A-637F-4BBD-AE56-723ADB01AE1C}"/>
              </a:ext>
            </a:extLst>
          </p:cNvPr>
          <p:cNvSpPr/>
          <p:nvPr/>
        </p:nvSpPr>
        <p:spPr>
          <a:xfrm>
            <a:off x="7980947" y="1796234"/>
            <a:ext cx="2743200" cy="1816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High Tower Text" panose="02040502050506030303" pitchFamily="18" charset="0"/>
              </a:rPr>
              <a:t>Mixed numbers need to be turned into improper fractions first!</a:t>
            </a:r>
          </a:p>
        </p:txBody>
      </p:sp>
    </p:spTree>
    <p:extLst>
      <p:ext uri="{BB962C8B-B14F-4D97-AF65-F5344CB8AC3E}">
        <p14:creationId xmlns:p14="http://schemas.microsoft.com/office/powerpoint/2010/main" val="9857763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2702792" y="1962868"/>
            <a:ext cx="731574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 dirty="0">
                <a:solidFill>
                  <a:schemeClr val="accent3"/>
                </a:solidFill>
              </a:rPr>
              <a:t>Any questions?</a:t>
            </a:r>
            <a:endParaRPr sz="7200" b="1" dirty="0"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744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3517461" y="200996"/>
            <a:ext cx="731574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>
                <a:solidFill>
                  <a:schemeClr val="accent3"/>
                </a:solidFill>
                <a:latin typeface="Montserrat SemiBold"/>
                <a:sym typeface="Montserrat SemiBold"/>
              </a:rPr>
              <a:t>General Methods</a:t>
            </a:r>
            <a:endParaRPr sz="5400" dirty="0"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9CD35C-ED1F-6710-6AAD-EA249387E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615" y="1279612"/>
            <a:ext cx="6030769" cy="42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911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3983687" y="206093"/>
            <a:ext cx="731574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3"/>
                </a:solidFill>
                <a:latin typeface="Montserrat SemiBold" pitchFamily="2" charset="0"/>
              </a:rPr>
              <a:t>Addition</a:t>
            </a:r>
            <a:r>
              <a:rPr lang="en-GB" dirty="0">
                <a:solidFill>
                  <a:schemeClr val="accent3"/>
                </a:solidFill>
              </a:rPr>
              <a:t> 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223" name="Google Shape;223;p11"/>
          <p:cNvCxnSpPr/>
          <p:nvPr/>
        </p:nvCxnSpPr>
        <p:spPr>
          <a:xfrm>
            <a:off x="676884" y="3155558"/>
            <a:ext cx="55617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7DF20CAE-46BD-0A30-F5A8-C346D919D948}"/>
              </a:ext>
            </a:extLst>
          </p:cNvPr>
          <p:cNvSpPr txBox="1"/>
          <p:nvPr/>
        </p:nvSpPr>
        <p:spPr>
          <a:xfrm>
            <a:off x="676884" y="1339676"/>
            <a:ext cx="794955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Formal column method </a:t>
            </a:r>
          </a:p>
          <a:p>
            <a:r>
              <a:rPr lang="en-GB" sz="2400" dirty="0">
                <a:solidFill>
                  <a:schemeClr val="accent1"/>
                </a:solidFill>
                <a:latin typeface="High Tower Text"/>
              </a:rPr>
              <a:t>Children start off with no carrying and then move onto numbers involving carries:</a:t>
            </a:r>
          </a:p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	789 + 642 = 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7DF20CAE-46BD-0A30-F5A8-C346D919D948}"/>
              </a:ext>
            </a:extLst>
          </p:cNvPr>
          <p:cNvSpPr txBox="1"/>
          <p:nvPr/>
        </p:nvSpPr>
        <p:spPr>
          <a:xfrm>
            <a:off x="676884" y="3145953"/>
            <a:ext cx="8093567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Formal column method involving decimals </a:t>
            </a:r>
          </a:p>
          <a:p>
            <a:r>
              <a:rPr lang="en-GB" sz="3200" dirty="0">
                <a:solidFill>
                  <a:schemeClr val="accent1"/>
                </a:solidFill>
                <a:latin typeface="High Tower Text"/>
              </a:rPr>
              <a:t>	</a:t>
            </a:r>
            <a:r>
              <a:rPr lang="en-GB" sz="2400" dirty="0">
                <a:solidFill>
                  <a:schemeClr val="accent1"/>
                </a:solidFill>
                <a:latin typeface="High Tower Text"/>
              </a:rPr>
              <a:t>(children move onto more challenging numbers involving decimals with different numbers of digits):</a:t>
            </a:r>
          </a:p>
          <a:p>
            <a:endParaRPr lang="en-GB" sz="3200" dirty="0">
              <a:solidFill>
                <a:schemeClr val="accent1"/>
              </a:solidFill>
              <a:latin typeface="High Tower Text" panose="02040502050506030303" pitchFamily="18" charset="0"/>
            </a:endParaRPr>
          </a:p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	4478.158 + 356.35 = </a:t>
            </a:r>
          </a:p>
        </p:txBody>
      </p:sp>
    </p:spTree>
    <p:extLst>
      <p:ext uri="{BB962C8B-B14F-4D97-AF65-F5344CB8AC3E}">
        <p14:creationId xmlns:p14="http://schemas.microsoft.com/office/powerpoint/2010/main" val="34696668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3871382" y="229539"/>
            <a:ext cx="731574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3"/>
                </a:solidFill>
                <a:latin typeface="Montserrat SemiBold" pitchFamily="2" charset="0"/>
              </a:rPr>
              <a:t>Subtraction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223" name="Google Shape;223;p11"/>
          <p:cNvCxnSpPr/>
          <p:nvPr/>
        </p:nvCxnSpPr>
        <p:spPr>
          <a:xfrm>
            <a:off x="612196" y="3241123"/>
            <a:ext cx="55617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7DF20CAE-46BD-0A30-F5A8-C346D919D948}"/>
              </a:ext>
            </a:extLst>
          </p:cNvPr>
          <p:cNvSpPr txBox="1"/>
          <p:nvPr/>
        </p:nvSpPr>
        <p:spPr>
          <a:xfrm>
            <a:off x="379937" y="1125887"/>
            <a:ext cx="972789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Decomposition column method</a:t>
            </a:r>
          </a:p>
          <a:p>
            <a:r>
              <a:rPr lang="en-GB" sz="3200" dirty="0">
                <a:solidFill>
                  <a:schemeClr val="accent1"/>
                </a:solidFill>
                <a:latin typeface="High Tower Text"/>
              </a:rPr>
              <a:t>	</a:t>
            </a:r>
            <a:r>
              <a:rPr lang="en-GB" sz="2400" dirty="0">
                <a:solidFill>
                  <a:schemeClr val="accent1"/>
                </a:solidFill>
                <a:latin typeface="High Tower Text"/>
              </a:rPr>
              <a:t>children start off with no borrowing and then move onto 	calculations involving borrows</a:t>
            </a:r>
            <a:endParaRPr lang="en-GB" sz="3200" dirty="0">
              <a:solidFill>
                <a:schemeClr val="accent1"/>
              </a:solidFill>
              <a:latin typeface="High Tower Text" panose="02040502050506030303" pitchFamily="18" charset="0"/>
            </a:endParaRPr>
          </a:p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	932 – 457 =  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7DF20CAE-46BD-0A30-F5A8-C346D919D948}"/>
              </a:ext>
            </a:extLst>
          </p:cNvPr>
          <p:cNvSpPr txBox="1"/>
          <p:nvPr/>
        </p:nvSpPr>
        <p:spPr>
          <a:xfrm>
            <a:off x="379937" y="3370034"/>
            <a:ext cx="972789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Formal column method involving decimals</a:t>
            </a:r>
          </a:p>
          <a:p>
            <a:r>
              <a:rPr lang="en-GB" sz="3200" dirty="0">
                <a:solidFill>
                  <a:schemeClr val="accent1"/>
                </a:solidFill>
                <a:latin typeface="High Tower Text"/>
              </a:rPr>
              <a:t>	</a:t>
            </a:r>
            <a:r>
              <a:rPr lang="en-GB" sz="2400" dirty="0">
                <a:solidFill>
                  <a:schemeClr val="accent1"/>
                </a:solidFill>
                <a:latin typeface="High Tower Text"/>
              </a:rPr>
              <a:t>children move onto numbers with decimals with varying digits</a:t>
            </a:r>
            <a:endParaRPr lang="en-GB" sz="3200" dirty="0">
              <a:solidFill>
                <a:schemeClr val="accent1"/>
              </a:solidFill>
              <a:latin typeface="High Tower Text" panose="02040502050506030303" pitchFamily="18" charset="0"/>
            </a:endParaRPr>
          </a:p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	491.7 – 56.931 =  </a:t>
            </a:r>
          </a:p>
        </p:txBody>
      </p:sp>
    </p:spTree>
    <p:extLst>
      <p:ext uri="{BB962C8B-B14F-4D97-AF65-F5344CB8AC3E}">
        <p14:creationId xmlns:p14="http://schemas.microsoft.com/office/powerpoint/2010/main" val="36623995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3234059" y="35901"/>
            <a:ext cx="896644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3"/>
                </a:solidFill>
                <a:latin typeface="Montserrat SemiBold" pitchFamily="2" charset="0"/>
              </a:rPr>
              <a:t>Multiplication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223" name="Google Shape;223;p11"/>
          <p:cNvCxnSpPr/>
          <p:nvPr/>
        </p:nvCxnSpPr>
        <p:spPr>
          <a:xfrm>
            <a:off x="922764" y="2730377"/>
            <a:ext cx="55617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7DF20CAE-46BD-0A30-F5A8-C346D919D948}"/>
              </a:ext>
            </a:extLst>
          </p:cNvPr>
          <p:cNvSpPr txBox="1"/>
          <p:nvPr/>
        </p:nvSpPr>
        <p:spPr>
          <a:xfrm>
            <a:off x="798064" y="1379851"/>
            <a:ext cx="8093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Short formal method</a:t>
            </a:r>
          </a:p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	761 x 6 = 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7DF20CAE-46BD-0A30-F5A8-C346D919D948}"/>
              </a:ext>
            </a:extLst>
          </p:cNvPr>
          <p:cNvSpPr txBox="1"/>
          <p:nvPr/>
        </p:nvSpPr>
        <p:spPr>
          <a:xfrm>
            <a:off x="798063" y="2764336"/>
            <a:ext cx="8093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Long formal method</a:t>
            </a:r>
          </a:p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	124 x 35 = 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7DF20CAE-46BD-0A30-F5A8-C346D919D948}"/>
              </a:ext>
            </a:extLst>
          </p:cNvPr>
          <p:cNvSpPr txBox="1"/>
          <p:nvPr/>
        </p:nvSpPr>
        <p:spPr>
          <a:xfrm>
            <a:off x="798064" y="4307300"/>
            <a:ext cx="8093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Long formal method involving decimals</a:t>
            </a:r>
          </a:p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	4.56 x 5.2 = </a:t>
            </a:r>
          </a:p>
        </p:txBody>
      </p:sp>
      <p:cxnSp>
        <p:nvCxnSpPr>
          <p:cNvPr id="17" name="Google Shape;223;p11">
            <a:extLst>
              <a:ext uri="{FF2B5EF4-FFF2-40B4-BE49-F238E27FC236}">
                <a16:creationId xmlns:a16="http://schemas.microsoft.com/office/drawing/2014/main" id="{8BFCFEFD-9600-4AD3-8BE2-0FCA347CAA09}"/>
              </a:ext>
            </a:extLst>
          </p:cNvPr>
          <p:cNvCxnSpPr/>
          <p:nvPr/>
        </p:nvCxnSpPr>
        <p:spPr>
          <a:xfrm>
            <a:off x="922763" y="4184356"/>
            <a:ext cx="55617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92792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4413755" y="224639"/>
            <a:ext cx="731574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3"/>
                </a:solidFill>
                <a:latin typeface="Montserrat SemiBold" pitchFamily="2" charset="0"/>
              </a:rPr>
              <a:t>Division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223" name="Google Shape;223;p11"/>
          <p:cNvCxnSpPr/>
          <p:nvPr/>
        </p:nvCxnSpPr>
        <p:spPr>
          <a:xfrm>
            <a:off x="676884" y="2730376"/>
            <a:ext cx="55617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7DF20CAE-46BD-0A30-F5A8-C346D919D948}"/>
              </a:ext>
            </a:extLst>
          </p:cNvPr>
          <p:cNvSpPr txBox="1"/>
          <p:nvPr/>
        </p:nvSpPr>
        <p:spPr>
          <a:xfrm>
            <a:off x="676884" y="1428998"/>
            <a:ext cx="8093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Bus stop method</a:t>
            </a:r>
          </a:p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	495 ÷ 5 = 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7DF20CAE-46BD-0A30-F5A8-C346D919D948}"/>
              </a:ext>
            </a:extLst>
          </p:cNvPr>
          <p:cNvSpPr txBox="1"/>
          <p:nvPr/>
        </p:nvSpPr>
        <p:spPr>
          <a:xfrm>
            <a:off x="612196" y="2946329"/>
            <a:ext cx="8093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Bus stop with remainders</a:t>
            </a:r>
          </a:p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	728 ÷ 6 = 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7DF20CAE-46BD-0A30-F5A8-C346D919D948}"/>
              </a:ext>
            </a:extLst>
          </p:cNvPr>
          <p:cNvSpPr txBox="1"/>
          <p:nvPr/>
        </p:nvSpPr>
        <p:spPr>
          <a:xfrm>
            <a:off x="612196" y="4252987"/>
            <a:ext cx="8093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Long division</a:t>
            </a:r>
          </a:p>
          <a:p>
            <a:r>
              <a:rPr lang="en-GB" sz="3200" dirty="0">
                <a:solidFill>
                  <a:schemeClr val="accent1"/>
                </a:solidFill>
                <a:latin typeface="High Tower Text" panose="02040502050506030303" pitchFamily="18" charset="0"/>
              </a:rPr>
              <a:t>	425 ÷ 17 = </a:t>
            </a:r>
          </a:p>
        </p:txBody>
      </p:sp>
      <p:cxnSp>
        <p:nvCxnSpPr>
          <p:cNvPr id="16" name="Google Shape;223;p11">
            <a:extLst>
              <a:ext uri="{FF2B5EF4-FFF2-40B4-BE49-F238E27FC236}">
                <a16:creationId xmlns:a16="http://schemas.microsoft.com/office/drawing/2014/main" id="{EE88DFBB-7788-4CBF-A21B-3B8D39C8A147}"/>
              </a:ext>
            </a:extLst>
          </p:cNvPr>
          <p:cNvCxnSpPr/>
          <p:nvPr/>
        </p:nvCxnSpPr>
        <p:spPr>
          <a:xfrm>
            <a:off x="755144" y="4211331"/>
            <a:ext cx="55617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572187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3983687" y="120979"/>
            <a:ext cx="731574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3"/>
                </a:solidFill>
                <a:latin typeface="Montserrat SemiBold" pitchFamily="2" charset="0"/>
              </a:rPr>
              <a:t>Fractions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223" name="Google Shape;223;p11"/>
          <p:cNvCxnSpPr/>
          <p:nvPr/>
        </p:nvCxnSpPr>
        <p:spPr>
          <a:xfrm>
            <a:off x="676884" y="2730376"/>
            <a:ext cx="55617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cxnSp>
        <p:nvCxnSpPr>
          <p:cNvPr id="16" name="Google Shape;223;p11">
            <a:extLst>
              <a:ext uri="{FF2B5EF4-FFF2-40B4-BE49-F238E27FC236}">
                <a16:creationId xmlns:a16="http://schemas.microsoft.com/office/drawing/2014/main" id="{EE88DFBB-7788-4CBF-A21B-3B8D39C8A147}"/>
              </a:ext>
            </a:extLst>
          </p:cNvPr>
          <p:cNvCxnSpPr/>
          <p:nvPr/>
        </p:nvCxnSpPr>
        <p:spPr>
          <a:xfrm>
            <a:off x="755144" y="4211331"/>
            <a:ext cx="556173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23C25CA-346F-484D-B9F0-DC2305AD5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79030"/>
              </p:ext>
            </p:extLst>
          </p:nvPr>
        </p:nvGraphicFramePr>
        <p:xfrm>
          <a:off x="486022" y="1062258"/>
          <a:ext cx="11243481" cy="4490500"/>
        </p:xfrm>
        <a:graphic>
          <a:graphicData uri="http://schemas.openxmlformats.org/drawingml/2006/table">
            <a:tbl>
              <a:tblPr/>
              <a:tblGrid>
                <a:gridCol w="2947985">
                  <a:extLst>
                    <a:ext uri="{9D8B030D-6E8A-4147-A177-3AD203B41FA5}">
                      <a16:colId xmlns:a16="http://schemas.microsoft.com/office/drawing/2014/main" val="1255648884"/>
                    </a:ext>
                  </a:extLst>
                </a:gridCol>
                <a:gridCol w="2606875">
                  <a:extLst>
                    <a:ext uri="{9D8B030D-6E8A-4147-A177-3AD203B41FA5}">
                      <a16:colId xmlns:a16="http://schemas.microsoft.com/office/drawing/2014/main" val="1129778692"/>
                    </a:ext>
                  </a:extLst>
                </a:gridCol>
                <a:gridCol w="2923455">
                  <a:extLst>
                    <a:ext uri="{9D8B030D-6E8A-4147-A177-3AD203B41FA5}">
                      <a16:colId xmlns:a16="http://schemas.microsoft.com/office/drawing/2014/main" val="1121381391"/>
                    </a:ext>
                  </a:extLst>
                </a:gridCol>
                <a:gridCol w="2765166">
                  <a:extLst>
                    <a:ext uri="{9D8B030D-6E8A-4147-A177-3AD203B41FA5}">
                      <a16:colId xmlns:a16="http://schemas.microsoft.com/office/drawing/2014/main" val="4087955605"/>
                    </a:ext>
                  </a:extLst>
                </a:gridCol>
              </a:tblGrid>
              <a:tr h="258695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0" i="0" dirty="0">
                          <a:solidFill>
                            <a:srgbClr val="002060"/>
                          </a:solidFill>
                          <a:effectLst/>
                          <a:latin typeface="High Tower Text" panose="02040502050506030303" pitchFamily="18" charset="0"/>
                        </a:rPr>
                        <a:t>Year 3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0" i="0">
                          <a:solidFill>
                            <a:srgbClr val="002060"/>
                          </a:solidFill>
                          <a:effectLst/>
                          <a:latin typeface="High Tower Text" panose="02040502050506030303" pitchFamily="18" charset="0"/>
                        </a:rPr>
                        <a:t>Year 4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0" i="0">
                          <a:solidFill>
                            <a:srgbClr val="002060"/>
                          </a:solidFill>
                          <a:effectLst/>
                          <a:latin typeface="High Tower Text" panose="02040502050506030303" pitchFamily="18" charset="0"/>
                        </a:rPr>
                        <a:t>Year 5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0" i="0">
                          <a:solidFill>
                            <a:srgbClr val="002060"/>
                          </a:solidFill>
                          <a:effectLst/>
                          <a:latin typeface="High Tower Text" panose="02040502050506030303" pitchFamily="18" charset="0"/>
                        </a:rPr>
                        <a:t>Year 6</a:t>
                      </a: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620790"/>
                  </a:ext>
                </a:extLst>
              </a:tr>
              <a:tr h="4140733">
                <a:tc>
                  <a:txBody>
                    <a:bodyPr/>
                    <a:lstStyle/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Find fractions of an amount (practically, pictorially, written method and inverse). 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Show, using diagrams, equivalent fractions.​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+/- fractions with the same denominators (with answers less than a whole).​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Compare/order fractions with the same denominator.​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To recognise and show equivalent fractions.​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+/- fractions with the same denominator (going over a whole).​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Convert mixed numbers to improper fractions and vice versa.​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Solve problems involving fractions. 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To identify, name and write equivalent fractions </a:t>
                      </a: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+/- fractions with different denominators (including mixed numbers).​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Compare/order fractions with different denominators.​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 ​​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Write all fractions bigger than one as a mixed number.​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Multiply fractions​ (proper fractions and mixed numbers by whole numbers)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To find fractions of number</a:t>
                      </a: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To use common factors to simplify fractions.​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+/- fractions with different denominators (including mixed numbers).</a:t>
                      </a: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Compare/order fractions, including fractions &gt; 1.​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Multiply fractions (simple pairs of proper fractions</a:t>
                      </a:r>
                    </a:p>
                    <a:p>
                      <a:pPr algn="ctr" fontAlgn="base"/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Divide fractions.​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GB" sz="1300" b="0" i="0" dirty="0">
                          <a:solidFill>
                            <a:schemeClr val="accent1"/>
                          </a:solidFill>
                          <a:effectLst/>
                          <a:latin typeface="High Tower Text" panose="02040502050506030303" pitchFamily="18" charset="0"/>
                        </a:rPr>
                        <a:t>​</a:t>
                      </a:r>
                      <a:endParaRPr lang="en-GB" sz="1300" b="0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65929" marR="65929" marT="32965" marB="32965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966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617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2839453" y="224639"/>
            <a:ext cx="889005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3"/>
                </a:solidFill>
                <a:latin typeface="Montserrat SemiBold" pitchFamily="2" charset="0"/>
              </a:rPr>
              <a:t>Improper Fractions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594E095-49B0-4055-A17F-46D65D632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901" y="1428998"/>
            <a:ext cx="3969284" cy="34767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6305A9-97CE-4481-9577-551C27FF1A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737" y="1413442"/>
            <a:ext cx="3969284" cy="350791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FC18D7-4EA8-487A-9D36-613943E55507}"/>
              </a:ext>
            </a:extLst>
          </p:cNvPr>
          <p:cNvSpPr/>
          <p:nvPr/>
        </p:nvSpPr>
        <p:spPr>
          <a:xfrm>
            <a:off x="8934978" y="3748925"/>
            <a:ext cx="236445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High Tower Text" panose="02040502050506030303" pitchFamily="18" charset="0"/>
              </a:rPr>
              <a:t>We encourage children to turn all improper fractions into mixed numbers once taught in Year 4!</a:t>
            </a:r>
          </a:p>
        </p:txBody>
      </p:sp>
    </p:spTree>
    <p:extLst>
      <p:ext uri="{BB962C8B-B14F-4D97-AF65-F5344CB8AC3E}">
        <p14:creationId xmlns:p14="http://schemas.microsoft.com/office/powerpoint/2010/main" val="5586600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/>
          <p:nvPr/>
        </p:nvSpPr>
        <p:spPr>
          <a:xfrm>
            <a:off x="1" y="35902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2839453" y="224639"/>
            <a:ext cx="889005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accent3"/>
                </a:solidFill>
                <a:latin typeface="Montserrat SemiBold" pitchFamily="2" charset="0"/>
              </a:rPr>
              <a:t>Adding Fractions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ABE164-C181-6245-A13F-A19AA8A3DB42}"/>
              </a:ext>
            </a:extLst>
          </p:cNvPr>
          <p:cNvGrpSpPr/>
          <p:nvPr/>
        </p:nvGrpSpPr>
        <p:grpSpPr>
          <a:xfrm>
            <a:off x="-8503" y="5587026"/>
            <a:ext cx="12209006" cy="1273482"/>
            <a:chOff x="-8503" y="5584518"/>
            <a:chExt cx="12209006" cy="12734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17A93C-7BE6-004E-8576-11A192BEBBFB}"/>
                </a:ext>
              </a:extLst>
            </p:cNvPr>
            <p:cNvGrpSpPr/>
            <p:nvPr/>
          </p:nvGrpSpPr>
          <p:grpSpPr>
            <a:xfrm>
              <a:off x="-8503" y="5584518"/>
              <a:ext cx="12209006" cy="1273482"/>
              <a:chOff x="-8502" y="5572062"/>
              <a:chExt cx="12209006" cy="127348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A39A53-E18A-6543-A6D4-840EF2737D77}"/>
                  </a:ext>
                </a:extLst>
              </p:cNvPr>
              <p:cNvSpPr/>
              <p:nvPr/>
            </p:nvSpPr>
            <p:spPr>
              <a:xfrm>
                <a:off x="-8502" y="5585870"/>
                <a:ext cx="12191998" cy="125967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C7CE189-B0CB-7F4D-9EF1-8CAF7ED32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8370" y="5572062"/>
                <a:ext cx="1802134" cy="1273481"/>
              </a:xfrm>
              <a:prstGeom prst="rect">
                <a:avLst/>
              </a:prstGeom>
            </p:spPr>
          </p:pic>
          <p:sp>
            <p:nvSpPr>
              <p:cNvPr id="12" name="Google Shape;222;p11">
                <a:extLst>
                  <a:ext uri="{FF2B5EF4-FFF2-40B4-BE49-F238E27FC236}">
                    <a16:creationId xmlns:a16="http://schemas.microsoft.com/office/drawing/2014/main" id="{2CAAE729-3222-7345-970A-224C54F71CC8}"/>
                  </a:ext>
                </a:extLst>
              </p:cNvPr>
              <p:cNvSpPr txBox="1"/>
              <p:nvPr/>
            </p:nvSpPr>
            <p:spPr>
              <a:xfrm>
                <a:off x="4844849" y="6452807"/>
                <a:ext cx="2502301" cy="369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dirty="0">
                    <a:solidFill>
                      <a:schemeClr val="accent3"/>
                    </a:solidFill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Proud to be part of</a:t>
                </a:r>
                <a:endParaRPr sz="18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3" name="Picture 2" descr="Logo, icon, company name&#10;&#10;Description automatically generated">
              <a:extLst>
                <a:ext uri="{FF2B5EF4-FFF2-40B4-BE49-F238E27FC236}">
                  <a16:creationId xmlns:a16="http://schemas.microsoft.com/office/drawing/2014/main" id="{9FA41C69-4E31-FF42-A6DB-71C946A7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42" y="5642281"/>
              <a:ext cx="1177309" cy="117730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419A2D-A89A-4E7A-9EDC-589933252F51}"/>
              </a:ext>
            </a:extLst>
          </p:cNvPr>
          <p:cNvSpPr txBox="1"/>
          <p:nvPr/>
        </p:nvSpPr>
        <p:spPr>
          <a:xfrm>
            <a:off x="764426" y="1988840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Find a Common Denominator</a:t>
            </a:r>
          </a:p>
          <a:p>
            <a:r>
              <a:rPr lang="en-GB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Numerator + Numerator</a:t>
            </a:r>
          </a:p>
          <a:p>
            <a:r>
              <a:rPr lang="en-GB" sz="2400" dirty="0">
                <a:solidFill>
                  <a:schemeClr val="accent1"/>
                </a:solidFill>
                <a:latin typeface="High Tower Text" panose="02040502050506030303" pitchFamily="18" charset="0"/>
              </a:rPr>
              <a:t>Denominator stays the 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7D9A56-F39C-49FA-8C96-1448DF80743D}"/>
                  </a:ext>
                </a:extLst>
              </p:cNvPr>
              <p:cNvSpPr txBox="1"/>
              <p:nvPr/>
            </p:nvSpPr>
            <p:spPr>
              <a:xfrm>
                <a:off x="2638051" y="3668832"/>
                <a:ext cx="2422679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sz="4000" dirty="0">
                  <a:solidFill>
                    <a:schemeClr val="tx2"/>
                  </a:solidFill>
                  <a:latin typeface="High Tower Text" panose="02040502050506030303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7D9A56-F39C-49FA-8C96-1448DF807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051" y="3668832"/>
                <a:ext cx="2422679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0C400BD-CB89-4E05-80A1-A9A9F6279592}"/>
              </a:ext>
            </a:extLst>
          </p:cNvPr>
          <p:cNvSpPr/>
          <p:nvPr/>
        </p:nvSpPr>
        <p:spPr>
          <a:xfrm>
            <a:off x="8003491" y="1669640"/>
            <a:ext cx="2524104" cy="1569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High Tower Text" panose="02040502050506030303" pitchFamily="18" charset="0"/>
              </a:rPr>
              <a:t>Mixed numbers need to be turned into improper fractions first!</a:t>
            </a:r>
          </a:p>
        </p:txBody>
      </p:sp>
    </p:spTree>
    <p:extLst>
      <p:ext uri="{BB962C8B-B14F-4D97-AF65-F5344CB8AC3E}">
        <p14:creationId xmlns:p14="http://schemas.microsoft.com/office/powerpoint/2010/main" val="19064799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4162"/>
      </a:accent1>
      <a:accent2>
        <a:srgbClr val="DDB54C"/>
      </a:accent2>
      <a:accent3>
        <a:srgbClr val="06344C"/>
      </a:accent3>
      <a:accent4>
        <a:srgbClr val="549484"/>
      </a:accent4>
      <a:accent5>
        <a:srgbClr val="FFFFFF"/>
      </a:accent5>
      <a:accent6>
        <a:srgbClr val="FFFFFF"/>
      </a:accent6>
      <a:hlink>
        <a:srgbClr val="549484"/>
      </a:hlink>
      <a:folHlink>
        <a:srgbClr val="0D41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59B83544EE74D86E33D191FE86385" ma:contentTypeVersion="12" ma:contentTypeDescription="Create a new document." ma:contentTypeScope="" ma:versionID="7e11977e82a2c25a9a21a4f74ee5f22a">
  <xsd:schema xmlns:xsd="http://www.w3.org/2001/XMLSchema" xmlns:xs="http://www.w3.org/2001/XMLSchema" xmlns:p="http://schemas.microsoft.com/office/2006/metadata/properties" xmlns:ns2="321bc9fa-9f93-4031-b9a7-249cb5abc2ee" xmlns:ns3="c41d8e22-1441-46c6-868b-d7d4431d5101" targetNamespace="http://schemas.microsoft.com/office/2006/metadata/properties" ma:root="true" ma:fieldsID="2fa90a32d850c8ddde4be7b3ea43f1a3" ns2:_="" ns3:_="">
    <xsd:import namespace="321bc9fa-9f93-4031-b9a7-249cb5abc2ee"/>
    <xsd:import namespace="c41d8e22-1441-46c6-868b-d7d4431d51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bc9fa-9f93-4031-b9a7-249cb5abc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d8e22-1441-46c6-868b-d7d4431d51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8F8E9-6E73-413F-957E-1D356EBD265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c41d8e22-1441-46c6-868b-d7d4431d5101"/>
    <ds:schemaRef ds:uri="321bc9fa-9f93-4031-b9a7-249cb5abc2e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536533C-FCDD-4244-B44A-738171D622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bc9fa-9f93-4031-b9a7-249cb5abc2ee"/>
    <ds:schemaRef ds:uri="c41d8e22-1441-46c6-868b-d7d4431d51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8E9E27-F18E-4045-BFCE-737BD610F3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594</Words>
  <Application>Microsoft Office PowerPoint</Application>
  <PresentationFormat>Widescreen</PresentationFormat>
  <Paragraphs>139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High Tower Text</vt:lpstr>
      <vt:lpstr>Arial</vt:lpstr>
      <vt:lpstr>Montserrat SemiBold</vt:lpstr>
      <vt:lpstr>Montserrat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Welch</dc:creator>
  <cp:lastModifiedBy>CCassidy</cp:lastModifiedBy>
  <cp:revision>29</cp:revision>
  <dcterms:created xsi:type="dcterms:W3CDTF">2022-01-11T10:52:23Z</dcterms:created>
  <dcterms:modified xsi:type="dcterms:W3CDTF">2023-09-27T14:52:48Z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0x010100C1759B83544EE74D86E33D191FE86385</vt:lpwstr>
  </property>
</Properties>
</file>