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65" r:id="rId5"/>
    <p:sldId id="285" r:id="rId6"/>
    <p:sldId id="286" r:id="rId7"/>
    <p:sldId id="287" r:id="rId8"/>
    <p:sldId id="288" r:id="rId9"/>
    <p:sldId id="289" r:id="rId10"/>
    <p:sldId id="290" r:id="rId11"/>
    <p:sldId id="291" r:id="rId12"/>
    <p:sldId id="292" r:id="rId13"/>
    <p:sldId id="293" r:id="rId14"/>
    <p:sldId id="261" r:id="rId15"/>
    <p:sldId id="262" r:id="rId16"/>
    <p:sldId id="26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ontserrat" pitchFamily="2" charset="0"/>
      <p:regular r:id="rId23"/>
      <p:bold r:id="rId24"/>
      <p:boldItalic r:id="rId25"/>
    </p:embeddedFont>
    <p:embeddedFont>
      <p:font typeface="Montserrat Medium" pitchFamily="2" charset="0"/>
      <p:regular r:id="rId26"/>
      <p:italic r:id="rId27"/>
    </p:embeddedFont>
    <p:embeddedFont>
      <p:font typeface="Montserrat SemiBold"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14">
          <p15:clr>
            <a:srgbClr val="A4A3A4"/>
          </p15:clr>
        </p15:guide>
        <p15:guide id="4" pos="415">
          <p15:clr>
            <a:srgbClr val="A4A3A4"/>
          </p15:clr>
        </p15:guide>
        <p15:guide id="5" orient="horz" pos="3906">
          <p15:clr>
            <a:srgbClr val="A4A3A4"/>
          </p15:clr>
        </p15:guide>
        <p15:guide id="6" orient="horz" pos="4110">
          <p15:clr>
            <a:srgbClr val="A4A3A4"/>
          </p15:clr>
        </p15:guide>
        <p15:guide id="7" pos="7469">
          <p15:clr>
            <a:srgbClr val="A4A3A4"/>
          </p15:clr>
        </p15:guide>
        <p15:guide id="8" pos="7265">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3" roundtripDataSignature="AMtx7mg1YvV5+MhXxXAXvoyTavmrVD09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7"/>
    <p:restoredTop sz="94681"/>
  </p:normalViewPr>
  <p:slideViewPr>
    <p:cSldViewPr snapToGrid="0">
      <p:cViewPr varScale="1">
        <p:scale>
          <a:sx n="82" d="100"/>
          <a:sy n="82" d="100"/>
        </p:scale>
        <p:origin x="710" y="48"/>
      </p:cViewPr>
      <p:guideLst>
        <p:guide orient="horz" pos="2160"/>
        <p:guide pos="3840"/>
        <p:guide orient="horz" pos="414"/>
        <p:guide pos="415"/>
        <p:guide orient="horz" pos="3906"/>
        <p:guide orient="horz" pos="4110"/>
        <p:guide pos="7469"/>
        <p:guide pos="72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3"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Medium" pitchFamily="2" charset="0"/>
                <a:ea typeface="Montserrat Medium"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Medium" pitchFamily="2" charset="0"/>
                <a:ea typeface="Montserrat Medium"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Medium" pitchFamily="2" charset="0"/>
                <a:ea typeface="Montserrat Medium"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ontserrat Medium" pitchFamily="2" charset="0"/>
              </a:defRPr>
            </a:lvl1pPr>
          </a:lstStyle>
          <a:p>
            <a:pPr algn="r"/>
            <a:fld id="{00000000-1234-1234-1234-123412341234}" type="slidenum">
              <a:rPr lang="en-GB" sz="1200" smtClean="0">
                <a:solidFill>
                  <a:schemeClr val="dk1"/>
                </a:solidFill>
                <a:ea typeface="Calibri"/>
                <a:cs typeface="Calibri"/>
                <a:sym typeface="Calibri"/>
              </a:rPr>
              <a:pPr algn="r"/>
              <a:t>‹#›</a:t>
            </a:fld>
            <a:endParaRPr lang="en-GB"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Medium" pitchFamily="2" charset="0"/>
        <a:ea typeface="Montserra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rgbClr val="002060"/>
                </a:solidFill>
                <a:latin typeface="Montserrat Medium"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127158"/>
            <a:ext cx="9144000" cy="1655762"/>
          </a:xfrm>
        </p:spPr>
        <p:txBody>
          <a:bodyPr/>
          <a:lstStyle>
            <a:lvl1pPr marL="0" indent="0" algn="ctr">
              <a:buNone/>
              <a:defRPr sz="1800">
                <a:solidFill>
                  <a:srgbClr val="002060"/>
                </a:solidFill>
                <a:latin typeface="Montserrat Medium"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26777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Montserrat Medium" pitchFamily="2"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Montserrat Medium"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Montserrat Medium"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Montserrat Medium" pitchFamily="2"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Montserrat Medium"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Montserrat Medium"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ontserrat Medium"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ontserrat Medium"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Medium" pitchFamily="2" charset="0"/>
                <a:ea typeface="Montserrat Medium"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Medium" pitchFamily="2" charset="0"/>
                <a:ea typeface="Montserrat Medium"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Medium" pitchFamily="2" charset="0"/>
                <a:ea typeface="Montserrat Medium" pitchFamily="2"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Medium" pitchFamily="2" charset="0"/>
          <a:ea typeface="Montserra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Medium" pitchFamily="2" charset="0"/>
          <a:ea typeface="Montserra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p:nvPr/>
        </p:nvSpPr>
        <p:spPr>
          <a:xfrm>
            <a:off x="0" y="0"/>
            <a:ext cx="3672114"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GB" sz="1800" dirty="0">
              <a:solidFill>
                <a:schemeClr val="lt1"/>
              </a:solidFill>
              <a:latin typeface="Montserrat SemiBold" panose="020B0604020202020204" charset="0"/>
              <a:ea typeface="Calibri"/>
              <a:cs typeface="Calibri"/>
              <a:sym typeface="Calibri"/>
            </a:endParaRPr>
          </a:p>
          <a:p>
            <a:pPr marR="0" lvl="0" algn="ctr" rtl="0">
              <a:spcBef>
                <a:spcPts val="0"/>
              </a:spcBef>
              <a:spcAft>
                <a:spcPts val="0"/>
              </a:spcAft>
            </a:pPr>
            <a:endParaRPr sz="1800" dirty="0">
              <a:solidFill>
                <a:schemeClr val="lt1"/>
              </a:solidFill>
              <a:latin typeface="Calibri"/>
              <a:ea typeface="Calibri"/>
              <a:cs typeface="Calibri"/>
              <a:sym typeface="Calibri"/>
            </a:endParaRPr>
          </a:p>
        </p:txBody>
      </p:sp>
      <p:pic>
        <p:nvPicPr>
          <p:cNvPr id="201" name="Google Shape;201;p10"/>
          <p:cNvPicPr preferRelativeResize="0"/>
          <p:nvPr/>
        </p:nvPicPr>
        <p:blipFill rotWithShape="1">
          <a:blip r:embed="rId3">
            <a:alphaModFix/>
          </a:blip>
          <a:srcRect/>
          <a:stretch/>
        </p:blipFill>
        <p:spPr>
          <a:xfrm>
            <a:off x="4190236" y="370055"/>
            <a:ext cx="2587482" cy="1371776"/>
          </a:xfrm>
          <a:prstGeom prst="rect">
            <a:avLst/>
          </a:prstGeom>
          <a:noFill/>
          <a:ln>
            <a:noFill/>
          </a:ln>
        </p:spPr>
      </p:pic>
      <p:pic>
        <p:nvPicPr>
          <p:cNvPr id="205" name="Google Shape;205;p10"/>
          <p:cNvPicPr preferRelativeResize="0"/>
          <p:nvPr/>
        </p:nvPicPr>
        <p:blipFill rotWithShape="1">
          <a:blip r:embed="rId4">
            <a:alphaModFix/>
          </a:blip>
          <a:srcRect/>
          <a:stretch/>
        </p:blipFill>
        <p:spPr>
          <a:xfrm>
            <a:off x="9314155" y="130611"/>
            <a:ext cx="1861762" cy="1850663"/>
          </a:xfrm>
          <a:prstGeom prst="rect">
            <a:avLst/>
          </a:prstGeom>
          <a:noFill/>
          <a:ln>
            <a:noFill/>
          </a:ln>
        </p:spPr>
      </p:pic>
      <p:sp>
        <p:nvSpPr>
          <p:cNvPr id="17" name="TextBox 16">
            <a:extLst>
              <a:ext uri="{FF2B5EF4-FFF2-40B4-BE49-F238E27FC236}">
                <a16:creationId xmlns:a16="http://schemas.microsoft.com/office/drawing/2014/main" id="{4C42D0E3-9A3F-41B3-984F-9ED00213C47E}"/>
              </a:ext>
            </a:extLst>
          </p:cNvPr>
          <p:cNvSpPr txBox="1"/>
          <p:nvPr/>
        </p:nvSpPr>
        <p:spPr>
          <a:xfrm>
            <a:off x="3862205" y="1828799"/>
            <a:ext cx="3760906" cy="1169551"/>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9" name="TextBox 18">
            <a:extLst>
              <a:ext uri="{FF2B5EF4-FFF2-40B4-BE49-F238E27FC236}">
                <a16:creationId xmlns:a16="http://schemas.microsoft.com/office/drawing/2014/main" id="{261BEDE6-FE0E-4E67-944A-26B5F411A546}"/>
              </a:ext>
            </a:extLst>
          </p:cNvPr>
          <p:cNvSpPr txBox="1"/>
          <p:nvPr/>
        </p:nvSpPr>
        <p:spPr>
          <a:xfrm>
            <a:off x="3862205" y="2234213"/>
            <a:ext cx="7692921" cy="2062103"/>
          </a:xfrm>
          <a:prstGeom prst="rect">
            <a:avLst/>
          </a:prstGeom>
          <a:noFill/>
        </p:spPr>
        <p:txBody>
          <a:bodyPr wrap="square" rtlCol="0">
            <a:spAutoFit/>
          </a:bodyPr>
          <a:lstStyle/>
          <a:p>
            <a:endParaRPr lang="en-GB" sz="3200" dirty="0">
              <a:solidFill>
                <a:schemeClr val="accent3">
                  <a:lumMod val="90000"/>
                  <a:lumOff val="10000"/>
                </a:schemeClr>
              </a:solidFill>
              <a:latin typeface="Montserrat" pitchFamily="2" charset="0"/>
            </a:endParaRPr>
          </a:p>
          <a:p>
            <a:r>
              <a:rPr lang="en-GB" sz="3200" dirty="0" err="1">
                <a:solidFill>
                  <a:schemeClr val="accent3">
                    <a:lumMod val="90000"/>
                    <a:lumOff val="10000"/>
                  </a:schemeClr>
                </a:solidFill>
                <a:latin typeface="Montserrat" pitchFamily="2" charset="0"/>
              </a:rPr>
              <a:t>SPaG</a:t>
            </a:r>
            <a:r>
              <a:rPr lang="en-GB" sz="3200" dirty="0">
                <a:solidFill>
                  <a:schemeClr val="accent3">
                    <a:lumMod val="90000"/>
                    <a:lumOff val="10000"/>
                  </a:schemeClr>
                </a:solidFill>
                <a:latin typeface="Montserrat" pitchFamily="2" charset="0"/>
              </a:rPr>
              <a:t> Parent Meeting</a:t>
            </a:r>
          </a:p>
          <a:p>
            <a:endParaRPr lang="en-GB" sz="3200" dirty="0">
              <a:solidFill>
                <a:schemeClr val="accent3">
                  <a:lumMod val="90000"/>
                  <a:lumOff val="10000"/>
                </a:schemeClr>
              </a:solidFill>
              <a:latin typeface="Montserrat" pitchFamily="2" charset="0"/>
            </a:endParaRPr>
          </a:p>
          <a:p>
            <a:endParaRPr lang="en-GB" sz="3200" dirty="0">
              <a:solidFill>
                <a:schemeClr val="accent3">
                  <a:lumMod val="90000"/>
                  <a:lumOff val="10000"/>
                </a:schemeClr>
              </a:solidFill>
              <a:latin typeface="Montserrat" pitchFamily="2"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par>
                                <p:cTn id="8" presetID="10" presetClass="entr" presetSubtype="0" fill="hold" nodeType="withEffect">
                                  <p:stCondLst>
                                    <p:cond delay="50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6525" y="-482278"/>
            <a:ext cx="11660832" cy="1470025"/>
          </a:xfrm>
        </p:spPr>
        <p:txBody>
          <a:bodyPr>
            <a:normAutofit/>
          </a:bodyPr>
          <a:lstStyle/>
          <a:p>
            <a:r>
              <a:rPr lang="en-GB" sz="4800" b="1" dirty="0"/>
              <a:t>       </a:t>
            </a:r>
            <a:r>
              <a:rPr lang="en-GB" sz="2800" b="1" dirty="0" err="1">
                <a:latin typeface="Montserrat Medium" pitchFamily="2" charset="0"/>
              </a:rPr>
              <a:t>Eg</a:t>
            </a:r>
            <a:r>
              <a:rPr lang="en-GB" sz="2800" b="1" dirty="0">
                <a:latin typeface="Montserrat Medium" pitchFamily="2" charset="0"/>
              </a:rPr>
              <a:t>. </a:t>
            </a:r>
            <a:r>
              <a:rPr lang="en-GB" sz="2800" b="1" i="1" dirty="0">
                <a:latin typeface="Montserrat Medium" pitchFamily="2" charset="0"/>
              </a:rPr>
              <a:t>‘shun’ </a:t>
            </a:r>
            <a:r>
              <a:rPr lang="en-GB" sz="2800" b="1" dirty="0">
                <a:latin typeface="Montserrat Medium" pitchFamily="2" charset="0"/>
              </a:rPr>
              <a:t> sound:</a:t>
            </a:r>
          </a:p>
        </p:txBody>
      </p:sp>
      <p:sp>
        <p:nvSpPr>
          <p:cNvPr id="3" name="Subtitle 2"/>
          <p:cNvSpPr>
            <a:spLocks noGrp="1"/>
          </p:cNvSpPr>
          <p:nvPr>
            <p:ph type="subTitle" idx="1"/>
          </p:nvPr>
        </p:nvSpPr>
        <p:spPr>
          <a:xfrm>
            <a:off x="182840" y="775387"/>
            <a:ext cx="11809312" cy="3505944"/>
          </a:xfrm>
        </p:spPr>
        <p:txBody>
          <a:bodyPr>
            <a:noAutofit/>
          </a:bodyPr>
          <a:lstStyle/>
          <a:p>
            <a:pPr marL="342900" indent="-342900" algn="l">
              <a:buFont typeface="Arial" panose="020B0604020202020204" pitchFamily="34" charset="0"/>
              <a:buChar char="•"/>
            </a:pPr>
            <a:r>
              <a:rPr lang="en-GB" sz="2000" dirty="0">
                <a:latin typeface="Montserrat Medium" pitchFamily="2" charset="0"/>
              </a:rPr>
              <a:t>NEVER made by ‘shun’ except in the word shun/shunned/shunning….</a:t>
            </a:r>
          </a:p>
          <a:p>
            <a:pPr marL="342900" indent="-342900" algn="l">
              <a:buFont typeface="Arial" panose="020B0604020202020204" pitchFamily="34" charset="0"/>
              <a:buChar char="•"/>
            </a:pPr>
            <a:r>
              <a:rPr lang="en-GB" sz="2000" dirty="0">
                <a:latin typeface="Montserrat Medium" pitchFamily="2" charset="0"/>
              </a:rPr>
              <a:t>The actual </a:t>
            </a:r>
            <a:r>
              <a:rPr lang="en-GB" sz="2000" b="1" dirty="0">
                <a:latin typeface="Montserrat Medium" pitchFamily="2" charset="0"/>
              </a:rPr>
              <a:t>true suffixes </a:t>
            </a:r>
            <a:r>
              <a:rPr lang="en-GB" sz="2000" dirty="0">
                <a:latin typeface="Montserrat Medium" pitchFamily="2" charset="0"/>
              </a:rPr>
              <a:t>are -ion or -</a:t>
            </a:r>
            <a:r>
              <a:rPr lang="en-GB" sz="2000" dirty="0" err="1">
                <a:latin typeface="Montserrat Medium" pitchFamily="2" charset="0"/>
              </a:rPr>
              <a:t>ian</a:t>
            </a:r>
            <a:r>
              <a:rPr lang="en-GB" sz="2000" dirty="0">
                <a:latin typeface="Montserrat Medium" pitchFamily="2" charset="0"/>
              </a:rPr>
              <a:t> . The clues about whether to put t, s, </a:t>
            </a:r>
            <a:r>
              <a:rPr lang="en-GB" sz="2000" dirty="0" err="1">
                <a:latin typeface="Montserrat Medium" pitchFamily="2" charset="0"/>
              </a:rPr>
              <a:t>ss</a:t>
            </a:r>
            <a:r>
              <a:rPr lang="en-GB" sz="2000" dirty="0">
                <a:latin typeface="Montserrat Medium" pitchFamily="2" charset="0"/>
              </a:rPr>
              <a:t> or c before comes from the last letter(s) of the root word:</a:t>
            </a:r>
          </a:p>
          <a:p>
            <a:pPr marL="342900" indent="-342900" algn="l">
              <a:buFont typeface="Arial" panose="020B0604020202020204" pitchFamily="34" charset="0"/>
              <a:buChar char="•"/>
            </a:pPr>
            <a:r>
              <a:rPr lang="en-GB" sz="2000" dirty="0">
                <a:latin typeface="Montserrat Medium" pitchFamily="2" charset="0"/>
              </a:rPr>
              <a:t>-</a:t>
            </a:r>
            <a:r>
              <a:rPr lang="en-GB" sz="2000" dirty="0" err="1">
                <a:latin typeface="Montserrat Medium" pitchFamily="2" charset="0"/>
              </a:rPr>
              <a:t>tion</a:t>
            </a:r>
            <a:r>
              <a:rPr lang="en-GB" sz="2000" dirty="0">
                <a:latin typeface="Montserrat Medium" pitchFamily="2" charset="0"/>
              </a:rPr>
              <a:t> is the most common spelling. It is used if the root word ends in t (invent) or </a:t>
            </a:r>
            <a:r>
              <a:rPr lang="en-GB" sz="2000" dirty="0" err="1">
                <a:latin typeface="Montserrat Medium" pitchFamily="2" charset="0"/>
              </a:rPr>
              <a:t>te</a:t>
            </a:r>
            <a:r>
              <a:rPr lang="en-GB" sz="2000" dirty="0">
                <a:latin typeface="Montserrat Medium" pitchFamily="2" charset="0"/>
              </a:rPr>
              <a:t> (hesitate)</a:t>
            </a:r>
          </a:p>
          <a:p>
            <a:pPr marL="342900" indent="-342900" algn="l">
              <a:buFont typeface="Arial" panose="020B0604020202020204" pitchFamily="34" charset="0"/>
              <a:buChar char="•"/>
            </a:pPr>
            <a:r>
              <a:rPr lang="en-GB" sz="2000" dirty="0">
                <a:latin typeface="Montserrat Medium" pitchFamily="2" charset="0"/>
              </a:rPr>
              <a:t>-</a:t>
            </a:r>
            <a:r>
              <a:rPr lang="en-GB" sz="2000" dirty="0" err="1">
                <a:latin typeface="Montserrat Medium" pitchFamily="2" charset="0"/>
              </a:rPr>
              <a:t>ssion</a:t>
            </a:r>
            <a:r>
              <a:rPr lang="en-GB" sz="2000" dirty="0">
                <a:latin typeface="Montserrat Medium" pitchFamily="2" charset="0"/>
              </a:rPr>
              <a:t> is used if the root word ends in –</a:t>
            </a:r>
            <a:r>
              <a:rPr lang="en-GB" sz="2000" dirty="0" err="1">
                <a:latin typeface="Montserrat Medium" pitchFamily="2" charset="0"/>
              </a:rPr>
              <a:t>ss</a:t>
            </a:r>
            <a:r>
              <a:rPr lang="en-GB" sz="2000" dirty="0">
                <a:latin typeface="Montserrat Medium" pitchFamily="2" charset="0"/>
              </a:rPr>
              <a:t> or –</a:t>
            </a:r>
            <a:r>
              <a:rPr lang="en-GB" sz="2000" dirty="0" err="1">
                <a:latin typeface="Montserrat Medium" pitchFamily="2" charset="0"/>
              </a:rPr>
              <a:t>mit</a:t>
            </a:r>
            <a:r>
              <a:rPr lang="en-GB" sz="2000" dirty="0">
                <a:latin typeface="Montserrat Medium" pitchFamily="2" charset="0"/>
              </a:rPr>
              <a:t> (omit- omission/ possess – possession)</a:t>
            </a:r>
          </a:p>
          <a:p>
            <a:pPr marL="342900" indent="-342900" algn="l">
              <a:buFont typeface="Arial" panose="020B0604020202020204" pitchFamily="34" charset="0"/>
              <a:buChar char="•"/>
            </a:pPr>
            <a:r>
              <a:rPr lang="en-GB" sz="2000" dirty="0">
                <a:latin typeface="Montserrat Medium" pitchFamily="2" charset="0"/>
              </a:rPr>
              <a:t>-</a:t>
            </a:r>
            <a:r>
              <a:rPr lang="en-GB" sz="2000" dirty="0" err="1">
                <a:latin typeface="Montserrat Medium" pitchFamily="2" charset="0"/>
              </a:rPr>
              <a:t>sion</a:t>
            </a:r>
            <a:r>
              <a:rPr lang="en-GB" sz="2000" dirty="0">
                <a:latin typeface="Montserrat Medium" pitchFamily="2" charset="0"/>
              </a:rPr>
              <a:t> is used if the root word ends in  d  or  se  (comprehend – comprehension/  tense - tension</a:t>
            </a:r>
          </a:p>
          <a:p>
            <a:pPr marL="342900" indent="-342900" algn="l">
              <a:buFont typeface="Arial" panose="020B0604020202020204" pitchFamily="34" charset="0"/>
              <a:buChar char="•"/>
            </a:pPr>
            <a:endParaRPr lang="en-GB" sz="2000" b="1" dirty="0">
              <a:latin typeface="Montserrat Medium" pitchFamily="2" charset="0"/>
            </a:endParaRPr>
          </a:p>
          <a:p>
            <a:pPr marL="342900" indent="-342900" algn="l">
              <a:buFont typeface="Arial" panose="020B0604020202020204" pitchFamily="34" charset="0"/>
              <a:buChar char="•"/>
            </a:pPr>
            <a:r>
              <a:rPr lang="en-GB" sz="2000" b="1" dirty="0">
                <a:latin typeface="Montserrat Medium" pitchFamily="2" charset="0"/>
              </a:rPr>
              <a:t>Exceptions:  attend – attention, intend – intention, nation</a:t>
            </a:r>
            <a:endParaRPr lang="en-GB" sz="2000" dirty="0">
              <a:latin typeface="Montserrat Medium" pitchFamily="2" charset="0"/>
            </a:endParaRPr>
          </a:p>
          <a:p>
            <a:pPr marL="342900" indent="-342900" algn="l">
              <a:buFont typeface="Arial" panose="020B0604020202020204" pitchFamily="34" charset="0"/>
              <a:buChar char="•"/>
            </a:pPr>
            <a:r>
              <a:rPr lang="en-GB" sz="2000" dirty="0">
                <a:latin typeface="Montserrat Medium" pitchFamily="2" charset="0"/>
              </a:rPr>
              <a:t>-</a:t>
            </a:r>
            <a:r>
              <a:rPr lang="en-GB" sz="2000" dirty="0" err="1">
                <a:latin typeface="Montserrat Medium" pitchFamily="2" charset="0"/>
              </a:rPr>
              <a:t>cian</a:t>
            </a:r>
            <a:r>
              <a:rPr lang="en-GB" sz="2000" dirty="0">
                <a:latin typeface="Montserrat Medium" pitchFamily="2" charset="0"/>
              </a:rPr>
              <a:t> is used if the root word ends in c  or </a:t>
            </a:r>
            <a:r>
              <a:rPr lang="en-GB" sz="2000" dirty="0" err="1">
                <a:latin typeface="Montserrat Medium" pitchFamily="2" charset="0"/>
              </a:rPr>
              <a:t>cs</a:t>
            </a:r>
            <a:r>
              <a:rPr lang="en-GB" sz="2000" dirty="0">
                <a:latin typeface="Montserrat Medium" pitchFamily="2" charset="0"/>
              </a:rPr>
              <a:t> (music- musician, politics - politician</a:t>
            </a:r>
          </a:p>
          <a:p>
            <a:endParaRPr lang="en-GB" sz="2000" dirty="0">
              <a:solidFill>
                <a:schemeClr val="tx1"/>
              </a:solidFill>
            </a:endParaRPr>
          </a:p>
        </p:txBody>
      </p:sp>
      <p:grpSp>
        <p:nvGrpSpPr>
          <p:cNvPr id="4" name="Group 3">
            <a:extLst>
              <a:ext uri="{FF2B5EF4-FFF2-40B4-BE49-F238E27FC236}">
                <a16:creationId xmlns:a16="http://schemas.microsoft.com/office/drawing/2014/main" id="{5F29E35C-EEE8-40EC-A316-74750B6D7E52}"/>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913D0B07-9620-4C73-A514-23FE6F49084E}"/>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34CDC480-0848-4ED6-86E6-7A00784C9299}"/>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AE1BF7B8-93E6-4019-8885-92CDBE48D80E}"/>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B468BFFE-F0FA-447B-8C93-3D3AEDE76C26}"/>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71CF7179-7F96-4CE1-BFC1-299FCE24C15A}"/>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139888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6888" y="332656"/>
            <a:ext cx="7772400" cy="1470025"/>
          </a:xfrm>
        </p:spPr>
        <p:txBody>
          <a:bodyPr>
            <a:noAutofit/>
          </a:bodyPr>
          <a:lstStyle/>
          <a:p>
            <a:r>
              <a:rPr lang="en-GB" sz="4800" b="1" dirty="0">
                <a:solidFill>
                  <a:srgbClr val="FFCC00"/>
                </a:solidFill>
                <a:latin typeface="Montserrat Medium" pitchFamily="2" charset="0"/>
              </a:rPr>
              <a:t>Process</a:t>
            </a:r>
            <a:br>
              <a:rPr lang="en-GB" sz="6000" b="1" dirty="0">
                <a:latin typeface="Montserrat Medium" pitchFamily="2" charset="0"/>
              </a:rPr>
            </a:br>
            <a:endParaRPr lang="en-GB" sz="6000" b="1" dirty="0">
              <a:latin typeface="Montserrat Medium" pitchFamily="2" charset="0"/>
            </a:endParaRPr>
          </a:p>
        </p:txBody>
      </p:sp>
      <p:sp>
        <p:nvSpPr>
          <p:cNvPr id="3" name="Subtitle 2"/>
          <p:cNvSpPr>
            <a:spLocks noGrp="1"/>
          </p:cNvSpPr>
          <p:nvPr>
            <p:ph type="subTitle" idx="1"/>
          </p:nvPr>
        </p:nvSpPr>
        <p:spPr>
          <a:xfrm>
            <a:off x="155338" y="806848"/>
            <a:ext cx="11881320" cy="4248472"/>
          </a:xfrm>
        </p:spPr>
        <p:txBody>
          <a:bodyPr>
            <a:noAutofit/>
          </a:bodyPr>
          <a:lstStyle/>
          <a:p>
            <a:pPr algn="l" fontAlgn="base"/>
            <a:r>
              <a:rPr lang="en-GB" sz="1400" dirty="0">
                <a:solidFill>
                  <a:schemeClr val="tx1"/>
                </a:solidFill>
              </a:rPr>
              <a:t>Spelling follows a 2 week cycle: </a:t>
            </a:r>
            <a:r>
              <a:rPr lang="en-US" sz="1400" dirty="0">
                <a:solidFill>
                  <a:schemeClr val="tx1"/>
                </a:solidFill>
              </a:rPr>
              <a:t>​</a:t>
            </a:r>
          </a:p>
          <a:p>
            <a:pPr algn="l" fontAlgn="base"/>
            <a:r>
              <a:rPr lang="en-GB" sz="1400" dirty="0">
                <a:solidFill>
                  <a:schemeClr val="tx1"/>
                </a:solidFill>
              </a:rPr>
              <a:t>In Week 1 we introduce the spelling investigation, showing the children which sound we will be focussing on. During the investigation, children will explore the letter combinations that create the sound as well as words that can be formed from that combination of letters. For example:</a:t>
            </a:r>
            <a:br>
              <a:rPr lang="en-GB" sz="1400" dirty="0">
                <a:solidFill>
                  <a:schemeClr val="tx1"/>
                </a:solidFill>
              </a:rPr>
            </a:br>
            <a:br>
              <a:rPr lang="en-GB" sz="1400" dirty="0">
                <a:solidFill>
                  <a:schemeClr val="tx1"/>
                </a:solidFill>
              </a:rPr>
            </a:br>
            <a:r>
              <a:rPr lang="en-GB" sz="1400" dirty="0">
                <a:solidFill>
                  <a:schemeClr val="tx1"/>
                </a:solidFill>
              </a:rPr>
              <a:t>Our sound</a:t>
            </a:r>
            <a:br>
              <a:rPr lang="en-GB" sz="1400" dirty="0">
                <a:solidFill>
                  <a:schemeClr val="tx1"/>
                </a:solidFill>
              </a:rPr>
            </a:br>
            <a:r>
              <a:rPr lang="en-GB" sz="1400" dirty="0">
                <a:solidFill>
                  <a:schemeClr val="tx1"/>
                </a:solidFill>
              </a:rPr>
              <a:t>“</a:t>
            </a:r>
            <a:r>
              <a:rPr lang="en-GB" sz="1400" dirty="0" err="1">
                <a:solidFill>
                  <a:schemeClr val="tx1"/>
                </a:solidFill>
              </a:rPr>
              <a:t>oo</a:t>
            </a:r>
            <a:r>
              <a:rPr lang="en-GB" sz="1400" dirty="0">
                <a:solidFill>
                  <a:schemeClr val="tx1"/>
                </a:solidFill>
              </a:rPr>
              <a:t>”</a:t>
            </a:r>
          </a:p>
          <a:p>
            <a:pPr algn="l" fontAlgn="base"/>
            <a:r>
              <a:rPr lang="en-GB" sz="1400" dirty="0">
                <a:solidFill>
                  <a:schemeClr val="tx1"/>
                </a:solidFill>
              </a:rPr>
              <a:t>Letter combinations that create this sound</a:t>
            </a:r>
            <a:br>
              <a:rPr lang="en-GB" sz="1400" dirty="0">
                <a:solidFill>
                  <a:schemeClr val="tx1"/>
                </a:solidFill>
              </a:rPr>
            </a:br>
            <a:r>
              <a:rPr lang="en-GB" sz="1400" dirty="0" err="1">
                <a:solidFill>
                  <a:schemeClr val="tx1"/>
                </a:solidFill>
              </a:rPr>
              <a:t>ew</a:t>
            </a:r>
            <a:br>
              <a:rPr lang="en-GB" sz="1400" dirty="0">
                <a:solidFill>
                  <a:schemeClr val="tx1"/>
                </a:solidFill>
              </a:rPr>
            </a:br>
            <a:r>
              <a:rPr lang="en-GB" sz="1400" dirty="0" err="1">
                <a:solidFill>
                  <a:schemeClr val="tx1"/>
                </a:solidFill>
              </a:rPr>
              <a:t>ue</a:t>
            </a:r>
            <a:endParaRPr lang="en-GB" sz="1400" dirty="0">
              <a:solidFill>
                <a:schemeClr val="tx1"/>
              </a:solidFill>
            </a:endParaRPr>
          </a:p>
          <a:p>
            <a:pPr algn="l" fontAlgn="base"/>
            <a:r>
              <a:rPr lang="en-GB" sz="1400" dirty="0">
                <a:solidFill>
                  <a:schemeClr val="tx1"/>
                </a:solidFill>
              </a:rPr>
              <a:t>Words that can be created using these letter combinations</a:t>
            </a:r>
            <a:br>
              <a:rPr lang="en-GB" sz="1400" dirty="0">
                <a:solidFill>
                  <a:schemeClr val="tx1"/>
                </a:solidFill>
              </a:rPr>
            </a:br>
            <a:r>
              <a:rPr lang="en-GB" sz="1400" dirty="0">
                <a:solidFill>
                  <a:schemeClr val="tx1"/>
                </a:solidFill>
              </a:rPr>
              <a:t>few</a:t>
            </a:r>
            <a:br>
              <a:rPr lang="en-GB" sz="1400" dirty="0">
                <a:solidFill>
                  <a:schemeClr val="tx1"/>
                </a:solidFill>
              </a:rPr>
            </a:br>
            <a:r>
              <a:rPr lang="en-GB" sz="1400" dirty="0">
                <a:solidFill>
                  <a:schemeClr val="tx1"/>
                </a:solidFill>
              </a:rPr>
              <a:t>new</a:t>
            </a:r>
            <a:br>
              <a:rPr lang="en-GB" sz="1400" dirty="0">
                <a:solidFill>
                  <a:schemeClr val="tx1"/>
                </a:solidFill>
              </a:rPr>
            </a:br>
            <a:r>
              <a:rPr lang="en-GB" sz="1400" dirty="0">
                <a:solidFill>
                  <a:schemeClr val="tx1"/>
                </a:solidFill>
              </a:rPr>
              <a:t>knew</a:t>
            </a:r>
            <a:br>
              <a:rPr lang="en-GB" sz="1400" dirty="0">
                <a:solidFill>
                  <a:schemeClr val="tx1"/>
                </a:solidFill>
              </a:rPr>
            </a:br>
            <a:endParaRPr lang="en-GB" sz="1400" dirty="0">
              <a:solidFill>
                <a:schemeClr val="tx1"/>
              </a:solidFill>
            </a:endParaRPr>
          </a:p>
          <a:p>
            <a:pPr algn="l" fontAlgn="base"/>
            <a:r>
              <a:rPr lang="en-GB" sz="1400" dirty="0">
                <a:solidFill>
                  <a:schemeClr val="tx1"/>
                </a:solidFill>
              </a:rPr>
              <a:t>At the end of the cycle, the children will sit a spelling test. </a:t>
            </a:r>
          </a:p>
          <a:p>
            <a:pPr algn="l" fontAlgn="base"/>
            <a:r>
              <a:rPr lang="en-US" sz="1400" dirty="0">
                <a:solidFill>
                  <a:schemeClr val="tx1"/>
                </a:solidFill>
              </a:rPr>
              <a:t>​</a:t>
            </a:r>
          </a:p>
        </p:txBody>
      </p:sp>
      <p:grpSp>
        <p:nvGrpSpPr>
          <p:cNvPr id="4" name="Group 3">
            <a:extLst>
              <a:ext uri="{FF2B5EF4-FFF2-40B4-BE49-F238E27FC236}">
                <a16:creationId xmlns:a16="http://schemas.microsoft.com/office/drawing/2014/main" id="{0969E54A-AC4A-4EDD-BC79-36B1B78338B7}"/>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7C6FA860-4A92-4435-A1EB-4C03B2E0E1E6}"/>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CEAAEA0F-A49F-463D-8770-6F4D9FE8272C}"/>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34065506-76C9-40F2-9216-B0EA427F63E2}"/>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E60EAC52-BB99-4E09-8F42-5CE99EFE66D2}"/>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C649C56A-5C75-42E4-AF43-B47245693466}"/>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140818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63" y="-372993"/>
            <a:ext cx="11161240" cy="1470025"/>
          </a:xfrm>
        </p:spPr>
        <p:txBody>
          <a:bodyPr>
            <a:noAutofit/>
          </a:bodyPr>
          <a:lstStyle/>
          <a:p>
            <a:pPr algn="l"/>
            <a:r>
              <a:rPr lang="en-GB" sz="4400" b="1" dirty="0">
                <a:latin typeface="Montserrat Medium" pitchFamily="2" charset="0"/>
              </a:rPr>
              <a:t>Method of teaching:</a:t>
            </a:r>
          </a:p>
        </p:txBody>
      </p:sp>
      <p:sp>
        <p:nvSpPr>
          <p:cNvPr id="3" name="Subtitle 2"/>
          <p:cNvSpPr>
            <a:spLocks noGrp="1"/>
          </p:cNvSpPr>
          <p:nvPr>
            <p:ph type="subTitle" idx="1"/>
          </p:nvPr>
        </p:nvSpPr>
        <p:spPr>
          <a:xfrm>
            <a:off x="377563" y="1390890"/>
            <a:ext cx="11161240" cy="3361928"/>
          </a:xfrm>
        </p:spPr>
        <p:txBody>
          <a:bodyPr>
            <a:normAutofit lnSpcReduction="10000"/>
          </a:bodyPr>
          <a:lstStyle/>
          <a:p>
            <a:pPr marL="571500" indent="-571500" algn="l">
              <a:buFont typeface="Arial" panose="020B0604020202020204" pitchFamily="34" charset="0"/>
              <a:buChar char="•"/>
            </a:pPr>
            <a:r>
              <a:rPr lang="en-GB" sz="3600" dirty="0">
                <a:latin typeface="Montserrat Medium" pitchFamily="2" charset="0"/>
              </a:rPr>
              <a:t>Really interactive (like </a:t>
            </a:r>
            <a:r>
              <a:rPr lang="en-GB" sz="3600" dirty="0" err="1">
                <a:latin typeface="Montserrat Medium" pitchFamily="2" charset="0"/>
              </a:rPr>
              <a:t>SPaG</a:t>
            </a:r>
            <a:r>
              <a:rPr lang="en-GB" sz="3600" dirty="0">
                <a:latin typeface="Montserrat Medium" pitchFamily="2" charset="0"/>
              </a:rPr>
              <a:t>)</a:t>
            </a:r>
          </a:p>
          <a:p>
            <a:pPr marL="571500" indent="-571500" algn="l">
              <a:buFont typeface="Arial" panose="020B0604020202020204" pitchFamily="34" charset="0"/>
              <a:buChar char="•"/>
            </a:pPr>
            <a:r>
              <a:rPr lang="en-GB" sz="3600" dirty="0">
                <a:latin typeface="Montserrat Medium" pitchFamily="2" charset="0"/>
              </a:rPr>
              <a:t>Intro the sound &amp; the patterns that make it (with their rules)</a:t>
            </a:r>
          </a:p>
          <a:p>
            <a:pPr marL="571500" indent="-571500" algn="l">
              <a:buFont typeface="Arial" panose="020B0604020202020204" pitchFamily="34" charset="0"/>
              <a:buChar char="•"/>
            </a:pPr>
            <a:r>
              <a:rPr lang="en-GB" sz="3600" dirty="0">
                <a:latin typeface="Montserrat Medium" pitchFamily="2" charset="0"/>
              </a:rPr>
              <a:t>Get the children to explore words that use the sound</a:t>
            </a:r>
          </a:p>
          <a:p>
            <a:pPr marL="571500" indent="-571500" algn="l">
              <a:buFont typeface="Arial" panose="020B0604020202020204" pitchFamily="34" charset="0"/>
              <a:buChar char="•"/>
            </a:pPr>
            <a:r>
              <a:rPr lang="en-GB" sz="3600" dirty="0">
                <a:latin typeface="Montserrat Medium" pitchFamily="2" charset="0"/>
              </a:rPr>
              <a:t>Try out the spellings using the rules</a:t>
            </a:r>
          </a:p>
        </p:txBody>
      </p:sp>
      <p:grpSp>
        <p:nvGrpSpPr>
          <p:cNvPr id="4" name="Group 3">
            <a:extLst>
              <a:ext uri="{FF2B5EF4-FFF2-40B4-BE49-F238E27FC236}">
                <a16:creationId xmlns:a16="http://schemas.microsoft.com/office/drawing/2014/main" id="{A28D2666-B7DF-4086-A806-1EC8FE35D7D0}"/>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C7132A93-24FB-4C51-A7A8-C87CE2AAA7D0}"/>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9D674A2A-CA9D-4541-8CD0-13A1111E75E0}"/>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CB2A0CEB-6655-4079-8660-6E340ECDEA9C}"/>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6DEFDFF3-9F2A-4DBD-8F8D-52A8D5DACF83}"/>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8BD22805-89B8-4E83-83F8-F6C73698682B}"/>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37288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868" y="0"/>
            <a:ext cx="10580712" cy="1470025"/>
          </a:xfrm>
        </p:spPr>
        <p:txBody>
          <a:bodyPr>
            <a:normAutofit/>
          </a:bodyPr>
          <a:lstStyle/>
          <a:p>
            <a:r>
              <a:rPr lang="en-GB" sz="4800" b="1" dirty="0">
                <a:latin typeface="Montserrat Medium" pitchFamily="2" charset="0"/>
              </a:rPr>
              <a:t>Method of homework</a:t>
            </a:r>
          </a:p>
        </p:txBody>
      </p:sp>
      <p:sp>
        <p:nvSpPr>
          <p:cNvPr id="3" name="Subtitle 2"/>
          <p:cNvSpPr>
            <a:spLocks noGrp="1"/>
          </p:cNvSpPr>
          <p:nvPr>
            <p:ph type="subTitle" idx="1"/>
          </p:nvPr>
        </p:nvSpPr>
        <p:spPr>
          <a:xfrm>
            <a:off x="263350" y="1513980"/>
            <a:ext cx="11665296" cy="4298032"/>
          </a:xfrm>
        </p:spPr>
        <p:txBody>
          <a:bodyPr>
            <a:normAutofit/>
          </a:bodyPr>
          <a:lstStyle/>
          <a:p>
            <a:pPr marL="457200" indent="-457200" algn="l">
              <a:buFont typeface="Arial" panose="020B0604020202020204" pitchFamily="34" charset="0"/>
              <a:buChar char="•"/>
            </a:pPr>
            <a:r>
              <a:rPr lang="en-GB" sz="2800" b="1" dirty="0">
                <a:latin typeface="Montserrat Medium" pitchFamily="2" charset="0"/>
              </a:rPr>
              <a:t>Not</a:t>
            </a:r>
            <a:r>
              <a:rPr lang="en-GB" sz="2800" dirty="0">
                <a:latin typeface="Montserrat Medium" pitchFamily="2" charset="0"/>
              </a:rPr>
              <a:t> how many words they can find – a continuation of the investigation</a:t>
            </a:r>
          </a:p>
          <a:p>
            <a:pPr marL="457200" indent="-457200" algn="l">
              <a:buFont typeface="Arial" panose="020B0604020202020204" pitchFamily="34" charset="0"/>
              <a:buChar char="•"/>
            </a:pPr>
            <a:endParaRPr lang="en-GB" sz="2800" dirty="0">
              <a:latin typeface="Montserrat Medium" pitchFamily="2" charset="0"/>
            </a:endParaRPr>
          </a:p>
          <a:p>
            <a:pPr marL="457200" indent="-457200" algn="l">
              <a:buFont typeface="Arial" panose="020B0604020202020204" pitchFamily="34" charset="0"/>
              <a:buChar char="•"/>
            </a:pPr>
            <a:r>
              <a:rPr lang="en-GB" sz="2800" dirty="0">
                <a:latin typeface="Montserrat Medium" pitchFamily="2" charset="0"/>
              </a:rPr>
              <a:t>Try out first… look to check later</a:t>
            </a:r>
          </a:p>
          <a:p>
            <a:pPr marL="457200" indent="-457200" algn="l">
              <a:buFont typeface="Arial" panose="020B0604020202020204" pitchFamily="34" charset="0"/>
              <a:buChar char="•"/>
            </a:pPr>
            <a:endParaRPr lang="en-GB" sz="2800" dirty="0">
              <a:latin typeface="Montserrat Medium" pitchFamily="2" charset="0"/>
            </a:endParaRPr>
          </a:p>
          <a:p>
            <a:pPr marL="457200" indent="-457200" algn="l">
              <a:buFont typeface="Arial" panose="020B0604020202020204" pitchFamily="34" charset="0"/>
              <a:buChar char="•"/>
            </a:pPr>
            <a:r>
              <a:rPr lang="en-GB" sz="2800" dirty="0">
                <a:latin typeface="Montserrat Medium" pitchFamily="2" charset="0"/>
              </a:rPr>
              <a:t>Can be only a few words – it’s about applying the rule</a:t>
            </a:r>
          </a:p>
        </p:txBody>
      </p:sp>
      <p:grpSp>
        <p:nvGrpSpPr>
          <p:cNvPr id="4" name="Group 3">
            <a:extLst>
              <a:ext uri="{FF2B5EF4-FFF2-40B4-BE49-F238E27FC236}">
                <a16:creationId xmlns:a16="http://schemas.microsoft.com/office/drawing/2014/main" id="{135218DF-2FF1-466D-881F-43FBA79A78E8}"/>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5E96EE07-AEF0-4CE8-B780-1416AF6D66FB}"/>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1B2E28BA-E75D-4861-B682-DA3087EA5BB4}"/>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35A21F84-A015-441F-B156-E23FCE592720}"/>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25CE5536-B6EB-4631-A015-232CA6B935DF}"/>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D485A888-6406-41F0-873C-A7F2ECCAE86A}"/>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169240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How?</a:t>
            </a:r>
          </a:p>
        </p:txBody>
      </p:sp>
      <p:sp>
        <p:nvSpPr>
          <p:cNvPr id="3" name="Content Placeholder 2"/>
          <p:cNvSpPr>
            <a:spLocks noGrp="1"/>
          </p:cNvSpPr>
          <p:nvPr>
            <p:ph idx="1"/>
          </p:nvPr>
        </p:nvSpPr>
        <p:spPr>
          <a:xfrm>
            <a:off x="764596" y="1663387"/>
            <a:ext cx="11144003" cy="4051437"/>
          </a:xfrm>
        </p:spPr>
        <p:txBody>
          <a:bodyPr>
            <a:normAutofit/>
          </a:bodyPr>
          <a:lstStyle/>
          <a:p>
            <a:r>
              <a:rPr lang="en-GB" sz="2800" dirty="0"/>
              <a:t>Clear SPAG focused slot – distinct from English</a:t>
            </a:r>
          </a:p>
          <a:p>
            <a:r>
              <a:rPr lang="en-GB" sz="2800" dirty="0"/>
              <a:t>5 x a week sessions </a:t>
            </a:r>
          </a:p>
          <a:p>
            <a:r>
              <a:rPr lang="en-GB" sz="2800" dirty="0"/>
              <a:t>Mental Maths style: </a:t>
            </a:r>
            <a:r>
              <a:rPr lang="en-GB" sz="2400" dirty="0"/>
              <a:t>teaching an area   								      interactive whiteboard work  						      test style question  									   reinforcing skills needed succeed</a:t>
            </a:r>
            <a:endParaRPr lang="en-GB" sz="2800" dirty="0"/>
          </a:p>
        </p:txBody>
      </p:sp>
      <p:grpSp>
        <p:nvGrpSpPr>
          <p:cNvPr id="4" name="Group 3">
            <a:extLst>
              <a:ext uri="{FF2B5EF4-FFF2-40B4-BE49-F238E27FC236}">
                <a16:creationId xmlns:a16="http://schemas.microsoft.com/office/drawing/2014/main" id="{C1EBB68D-7379-4DD9-9F13-4E5AC769EFDD}"/>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6B21084E-BB87-4CF7-9BE0-59E8616E1414}"/>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805C3FBD-68B1-44D5-9CDF-4985A4C0DAD3}"/>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0D26E0CB-798C-42EF-8131-8D41D2F1726E}"/>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8CA8E351-C1A6-4C91-B4CD-B14584E316C0}"/>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B0CCEF5B-0343-4EBF-A95D-5B187A4B7A0F}"/>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352030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0" y="116632"/>
            <a:ext cx="7125113" cy="924475"/>
          </a:xfrm>
        </p:spPr>
        <p:txBody>
          <a:bodyPr>
            <a:noAutofit/>
          </a:bodyPr>
          <a:lstStyle/>
          <a:p>
            <a:r>
              <a:rPr lang="en-GB" sz="2400" b="1" dirty="0">
                <a:solidFill>
                  <a:schemeClr val="accent4">
                    <a:lumMod val="60000"/>
                    <a:lumOff val="40000"/>
                  </a:schemeClr>
                </a:solidFill>
                <a:latin typeface="Montserrat Medium" pitchFamily="2" charset="0"/>
              </a:rPr>
              <a:t>Teaching the </a:t>
            </a:r>
            <a:r>
              <a:rPr lang="en-GB" sz="2400" b="1" dirty="0" err="1">
                <a:solidFill>
                  <a:schemeClr val="accent4">
                    <a:lumMod val="60000"/>
                    <a:lumOff val="40000"/>
                  </a:schemeClr>
                </a:solidFill>
                <a:latin typeface="Montserrat Medium" pitchFamily="2" charset="0"/>
              </a:rPr>
              <a:t>SPaG</a:t>
            </a:r>
            <a:r>
              <a:rPr lang="en-GB" sz="2400" b="1" dirty="0">
                <a:solidFill>
                  <a:schemeClr val="accent4">
                    <a:lumMod val="60000"/>
                    <a:lumOff val="40000"/>
                  </a:schemeClr>
                </a:solidFill>
                <a:latin typeface="Montserrat Medium" pitchFamily="2" charset="0"/>
              </a:rPr>
              <a:t> session….</a:t>
            </a:r>
          </a:p>
        </p:txBody>
      </p:sp>
      <p:sp>
        <p:nvSpPr>
          <p:cNvPr id="3" name="Content Placeholder 2"/>
          <p:cNvSpPr>
            <a:spLocks noGrp="1"/>
          </p:cNvSpPr>
          <p:nvPr>
            <p:ph idx="1"/>
          </p:nvPr>
        </p:nvSpPr>
        <p:spPr>
          <a:xfrm>
            <a:off x="439387" y="1654067"/>
            <a:ext cx="11561269" cy="5085183"/>
          </a:xfrm>
        </p:spPr>
        <p:txBody>
          <a:bodyPr>
            <a:normAutofit lnSpcReduction="10000"/>
          </a:bodyPr>
          <a:lstStyle/>
          <a:p>
            <a:r>
              <a:rPr lang="en-GB" sz="2400" dirty="0">
                <a:latin typeface="Montserrat Medium" pitchFamily="2" charset="0"/>
              </a:rPr>
              <a:t>Choose an element from the year group’s </a:t>
            </a:r>
            <a:r>
              <a:rPr lang="en-GB" sz="2400" dirty="0" err="1">
                <a:latin typeface="Montserrat Medium" pitchFamily="2" charset="0"/>
              </a:rPr>
              <a:t>SPaG</a:t>
            </a:r>
            <a:r>
              <a:rPr lang="en-GB" sz="2400" dirty="0">
                <a:latin typeface="Montserrat Medium" pitchFamily="2" charset="0"/>
              </a:rPr>
              <a:t> curriculum </a:t>
            </a:r>
          </a:p>
          <a:p>
            <a:endParaRPr lang="en-GB" sz="2400" dirty="0">
              <a:latin typeface="Montserrat Medium" pitchFamily="2" charset="0"/>
            </a:endParaRPr>
          </a:p>
          <a:p>
            <a:r>
              <a:rPr lang="en-GB" sz="2400" dirty="0">
                <a:latin typeface="Montserrat Medium" pitchFamily="2" charset="0"/>
              </a:rPr>
              <a:t>Explain the terms &amp; demo on the board for pupils, using top tips to help them remember</a:t>
            </a:r>
          </a:p>
          <a:p>
            <a:endParaRPr lang="en-GB" sz="2400" dirty="0">
              <a:latin typeface="Montserrat Medium" pitchFamily="2" charset="0"/>
            </a:endParaRPr>
          </a:p>
          <a:p>
            <a:r>
              <a:rPr lang="en-GB" sz="2400" dirty="0">
                <a:latin typeface="Montserrat Medium" pitchFamily="2" charset="0"/>
              </a:rPr>
              <a:t>Interactive whiteboard session, applying the </a:t>
            </a:r>
            <a:r>
              <a:rPr lang="en-GB" sz="2400" dirty="0" err="1">
                <a:latin typeface="Montserrat Medium" pitchFamily="2" charset="0"/>
              </a:rPr>
              <a:t>SPaG</a:t>
            </a:r>
            <a:r>
              <a:rPr lang="en-GB" sz="2400" dirty="0">
                <a:latin typeface="Montserrat Medium" pitchFamily="2" charset="0"/>
              </a:rPr>
              <a:t> element in sentences/choosing the correct version etc</a:t>
            </a:r>
          </a:p>
          <a:p>
            <a:endParaRPr lang="en-GB" sz="2400" dirty="0">
              <a:latin typeface="Montserrat Medium" pitchFamily="2" charset="0"/>
            </a:endParaRPr>
          </a:p>
          <a:p>
            <a:r>
              <a:rPr lang="en-GB" sz="2400" dirty="0">
                <a:latin typeface="Montserrat Medium" pitchFamily="2" charset="0"/>
              </a:rPr>
              <a:t>Applying it then to test-style questions to consolidate learning</a:t>
            </a:r>
          </a:p>
          <a:p>
            <a:endParaRPr lang="en-GB" sz="2400" dirty="0">
              <a:latin typeface="Montserrat Medium" pitchFamily="2" charset="0"/>
            </a:endParaRPr>
          </a:p>
          <a:p>
            <a:r>
              <a:rPr lang="en-GB" sz="2400" dirty="0">
                <a:latin typeface="Montserrat Medium" pitchFamily="2" charset="0"/>
              </a:rPr>
              <a:t>Can all take place in one session if simple or run into two/more if more complicated</a:t>
            </a:r>
          </a:p>
        </p:txBody>
      </p:sp>
      <p:grpSp>
        <p:nvGrpSpPr>
          <p:cNvPr id="4" name="Group 3">
            <a:extLst>
              <a:ext uri="{FF2B5EF4-FFF2-40B4-BE49-F238E27FC236}">
                <a16:creationId xmlns:a16="http://schemas.microsoft.com/office/drawing/2014/main" id="{202DB662-D4DA-4547-93E3-3EEE70620E18}"/>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1ED7D754-870D-4B75-BD2C-FCAA84A99484}"/>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28CD55E5-55F5-4EB1-B5E8-8952D80F430E}"/>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B36687ED-8F4A-49E8-A875-113A08962142}"/>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E3E778D3-E2E5-4C6A-93C7-0C546BE7BF87}"/>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C686FAF1-B155-48D3-A463-61A03FABEC90}"/>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100732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16632"/>
            <a:ext cx="7125113" cy="924475"/>
          </a:xfrm>
        </p:spPr>
        <p:txBody>
          <a:bodyPr>
            <a:normAutofit/>
          </a:bodyPr>
          <a:lstStyle/>
          <a:p>
            <a:r>
              <a:rPr lang="en-GB" sz="3600" b="1" dirty="0">
                <a:solidFill>
                  <a:schemeClr val="accent4">
                    <a:lumMod val="60000"/>
                    <a:lumOff val="40000"/>
                  </a:schemeClr>
                </a:solidFill>
                <a:latin typeface="Montserrat Medium" pitchFamily="2" charset="0"/>
              </a:rPr>
              <a:t>Example</a:t>
            </a:r>
            <a:endParaRPr lang="en-GB" sz="5400" b="1" dirty="0">
              <a:solidFill>
                <a:schemeClr val="accent4">
                  <a:lumMod val="60000"/>
                  <a:lumOff val="40000"/>
                </a:schemeClr>
              </a:solidFill>
              <a:latin typeface="Montserrat Medium" pitchFamily="2" charset="0"/>
            </a:endParaRPr>
          </a:p>
        </p:txBody>
      </p:sp>
      <p:sp>
        <p:nvSpPr>
          <p:cNvPr id="3" name="Content Placeholder 2"/>
          <p:cNvSpPr>
            <a:spLocks noGrp="1"/>
          </p:cNvSpPr>
          <p:nvPr>
            <p:ph idx="1"/>
          </p:nvPr>
        </p:nvSpPr>
        <p:spPr>
          <a:xfrm>
            <a:off x="387344" y="755076"/>
            <a:ext cx="11685320" cy="5104173"/>
          </a:xfrm>
        </p:spPr>
        <p:txBody>
          <a:bodyPr>
            <a:normAutofit fontScale="55000" lnSpcReduction="20000"/>
          </a:bodyPr>
          <a:lstStyle/>
          <a:p>
            <a:r>
              <a:rPr lang="en-GB" sz="3100" dirty="0" err="1">
                <a:latin typeface="Montserrat Medium" pitchFamily="2" charset="0"/>
              </a:rPr>
              <a:t>SPaG</a:t>
            </a:r>
            <a:r>
              <a:rPr lang="en-GB" sz="3100" dirty="0">
                <a:latin typeface="Montserrat Medium" pitchFamily="2" charset="0"/>
              </a:rPr>
              <a:t> topic: Active/Passive verb    (needs previous understanding of subject &amp; object in a sentence)</a:t>
            </a:r>
          </a:p>
          <a:p>
            <a:endParaRPr lang="en-GB" sz="3100" dirty="0">
              <a:latin typeface="Montserrat Medium" pitchFamily="2" charset="0"/>
            </a:endParaRPr>
          </a:p>
          <a:p>
            <a:r>
              <a:rPr lang="en-GB" sz="3100" dirty="0">
                <a:latin typeface="Montserrat Medium" pitchFamily="2" charset="0"/>
              </a:rPr>
              <a:t>Top Tip :Active: </a:t>
            </a:r>
            <a:r>
              <a:rPr lang="en-GB" sz="3100" dirty="0">
                <a:solidFill>
                  <a:srgbClr val="FF0000"/>
                </a:solidFill>
                <a:latin typeface="Montserrat Medium" pitchFamily="2" charset="0"/>
              </a:rPr>
              <a:t>subject</a:t>
            </a:r>
            <a:r>
              <a:rPr lang="en-GB" sz="3100" dirty="0">
                <a:latin typeface="Montserrat Medium" pitchFamily="2" charset="0"/>
              </a:rPr>
              <a:t> </a:t>
            </a:r>
            <a:r>
              <a:rPr lang="en-GB" sz="3100" dirty="0">
                <a:solidFill>
                  <a:srgbClr val="00B050"/>
                </a:solidFill>
                <a:latin typeface="Montserrat Medium" pitchFamily="2" charset="0"/>
              </a:rPr>
              <a:t>verb</a:t>
            </a:r>
            <a:r>
              <a:rPr lang="en-GB" sz="3100" dirty="0">
                <a:latin typeface="Montserrat Medium" pitchFamily="2" charset="0"/>
              </a:rPr>
              <a:t> </a:t>
            </a:r>
            <a:r>
              <a:rPr lang="en-GB" sz="3100" dirty="0">
                <a:solidFill>
                  <a:srgbClr val="00B0F0"/>
                </a:solidFill>
                <a:latin typeface="Montserrat Medium" pitchFamily="2" charset="0"/>
              </a:rPr>
              <a:t>object</a:t>
            </a:r>
          </a:p>
          <a:p>
            <a:pPr marL="0" indent="0">
              <a:buNone/>
            </a:pPr>
            <a:r>
              <a:rPr lang="en-GB" sz="3100" dirty="0">
                <a:latin typeface="Montserrat Medium" pitchFamily="2" charset="0"/>
              </a:rPr>
              <a:t>		 Passive: </a:t>
            </a:r>
            <a:r>
              <a:rPr lang="en-GB" sz="3100" dirty="0">
                <a:solidFill>
                  <a:srgbClr val="00B0F0"/>
                </a:solidFill>
                <a:latin typeface="Montserrat Medium" pitchFamily="2" charset="0"/>
              </a:rPr>
              <a:t>object</a:t>
            </a:r>
            <a:r>
              <a:rPr lang="en-GB" sz="3100" dirty="0">
                <a:latin typeface="Montserrat Medium" pitchFamily="2" charset="0"/>
              </a:rPr>
              <a:t> </a:t>
            </a:r>
            <a:r>
              <a:rPr lang="en-GB" sz="3100" dirty="0">
                <a:solidFill>
                  <a:srgbClr val="00B050"/>
                </a:solidFill>
                <a:latin typeface="Montserrat Medium" pitchFamily="2" charset="0"/>
              </a:rPr>
              <a:t>verb</a:t>
            </a:r>
            <a:r>
              <a:rPr lang="en-GB" sz="3100" dirty="0">
                <a:latin typeface="Montserrat Medium" pitchFamily="2" charset="0"/>
              </a:rPr>
              <a:t> </a:t>
            </a:r>
            <a:r>
              <a:rPr lang="en-GB" sz="3100" dirty="0">
                <a:solidFill>
                  <a:srgbClr val="FF0000"/>
                </a:solidFill>
                <a:latin typeface="Montserrat Medium" pitchFamily="2" charset="0"/>
              </a:rPr>
              <a:t>subject</a:t>
            </a:r>
            <a:r>
              <a:rPr lang="en-GB" sz="3100" dirty="0">
                <a:latin typeface="Montserrat Medium" pitchFamily="2" charset="0"/>
              </a:rPr>
              <a:t> (often has ‘by ’ in it)</a:t>
            </a:r>
          </a:p>
          <a:p>
            <a:pPr marL="0" indent="0">
              <a:buNone/>
            </a:pPr>
            <a:endParaRPr lang="en-GB" sz="3100" dirty="0">
              <a:latin typeface="Montserrat Medium" pitchFamily="2" charset="0"/>
            </a:endParaRPr>
          </a:p>
          <a:p>
            <a:r>
              <a:rPr lang="en-GB" sz="3100" dirty="0">
                <a:latin typeface="Montserrat Medium" pitchFamily="2" charset="0"/>
              </a:rPr>
              <a:t>Teacher explains and demonstrates both styles </a:t>
            </a:r>
          </a:p>
          <a:p>
            <a:pPr marL="0" indent="0">
              <a:buNone/>
            </a:pPr>
            <a:r>
              <a:rPr lang="en-GB" sz="3100" dirty="0">
                <a:solidFill>
                  <a:srgbClr val="FF0000"/>
                </a:solidFill>
                <a:latin typeface="Montserrat Medium" pitchFamily="2" charset="0"/>
              </a:rPr>
              <a:t>          The dog </a:t>
            </a:r>
            <a:r>
              <a:rPr lang="en-GB" sz="3100" dirty="0">
                <a:solidFill>
                  <a:srgbClr val="00B050"/>
                </a:solidFill>
                <a:latin typeface="Montserrat Medium" pitchFamily="2" charset="0"/>
              </a:rPr>
              <a:t>ate</a:t>
            </a:r>
            <a:r>
              <a:rPr lang="en-GB" sz="3100" dirty="0">
                <a:latin typeface="Montserrat Medium" pitchFamily="2" charset="0"/>
              </a:rPr>
              <a:t> </a:t>
            </a:r>
            <a:r>
              <a:rPr lang="en-GB" sz="3100" dirty="0">
                <a:solidFill>
                  <a:srgbClr val="00B0F0"/>
                </a:solidFill>
                <a:latin typeface="Montserrat Medium" pitchFamily="2" charset="0"/>
              </a:rPr>
              <a:t>the bone</a:t>
            </a:r>
            <a:r>
              <a:rPr lang="en-GB" sz="3100" dirty="0">
                <a:latin typeface="Montserrat Medium" pitchFamily="2" charset="0"/>
              </a:rPr>
              <a:t>. </a:t>
            </a:r>
          </a:p>
          <a:p>
            <a:pPr marL="0" indent="0">
              <a:buNone/>
            </a:pPr>
            <a:r>
              <a:rPr lang="en-GB" sz="3100" dirty="0">
                <a:latin typeface="Montserrat Medium" pitchFamily="2" charset="0"/>
              </a:rPr>
              <a:t>          </a:t>
            </a:r>
            <a:r>
              <a:rPr lang="en-GB" sz="3100" dirty="0">
                <a:solidFill>
                  <a:srgbClr val="00B0F0"/>
                </a:solidFill>
                <a:latin typeface="Montserrat Medium" pitchFamily="2" charset="0"/>
              </a:rPr>
              <a:t>The bone </a:t>
            </a:r>
            <a:r>
              <a:rPr lang="en-GB" sz="3100" dirty="0">
                <a:solidFill>
                  <a:srgbClr val="00B050"/>
                </a:solidFill>
                <a:latin typeface="Montserrat Medium" pitchFamily="2" charset="0"/>
              </a:rPr>
              <a:t>was eaten </a:t>
            </a:r>
            <a:r>
              <a:rPr lang="en-GB" sz="3100" dirty="0">
                <a:latin typeface="Montserrat Medium" pitchFamily="2" charset="0"/>
              </a:rPr>
              <a:t>by </a:t>
            </a:r>
            <a:r>
              <a:rPr lang="en-GB" sz="3100" dirty="0">
                <a:solidFill>
                  <a:srgbClr val="FF0000"/>
                </a:solidFill>
                <a:latin typeface="Montserrat Medium" pitchFamily="2" charset="0"/>
              </a:rPr>
              <a:t>the dog. </a:t>
            </a:r>
          </a:p>
          <a:p>
            <a:endParaRPr lang="en-GB" sz="3100" dirty="0">
              <a:latin typeface="Montserrat Medium" pitchFamily="2" charset="0"/>
            </a:endParaRPr>
          </a:p>
          <a:p>
            <a:r>
              <a:rPr lang="en-GB" sz="3100" dirty="0">
                <a:latin typeface="Montserrat Medium" pitchFamily="2" charset="0"/>
              </a:rPr>
              <a:t>Interactive element – picking out whether a sentence is active passive using top tips to see</a:t>
            </a:r>
          </a:p>
          <a:p>
            <a:endParaRPr lang="en-GB" sz="3100" dirty="0">
              <a:latin typeface="Montserrat Medium" pitchFamily="2" charset="0"/>
            </a:endParaRPr>
          </a:p>
          <a:p>
            <a:r>
              <a:rPr lang="en-GB" sz="3100" dirty="0">
                <a:latin typeface="Montserrat Medium" pitchFamily="2" charset="0"/>
              </a:rPr>
              <a:t>Test style questions (identifying/changing an active sentence into passive &amp; vice versa) with teacher giving advice on how to approach this (test skills)</a:t>
            </a:r>
          </a:p>
          <a:p>
            <a:endParaRPr lang="en-GB" sz="3100" dirty="0">
              <a:latin typeface="Montserrat Medium" pitchFamily="2" charset="0"/>
            </a:endParaRPr>
          </a:p>
          <a:p>
            <a:r>
              <a:rPr lang="en-GB" sz="3100" dirty="0">
                <a:latin typeface="Montserrat Medium" pitchFamily="2" charset="0"/>
              </a:rPr>
              <a:t>Chance for them to try in pairs/independently</a:t>
            </a:r>
          </a:p>
          <a:p>
            <a:pPr lvl="4"/>
            <a:endParaRPr lang="en-GB" sz="800" dirty="0">
              <a:latin typeface="Montserrat Medium" pitchFamily="2" charset="0"/>
            </a:endParaRPr>
          </a:p>
        </p:txBody>
      </p:sp>
      <p:grpSp>
        <p:nvGrpSpPr>
          <p:cNvPr id="4" name="Group 3">
            <a:extLst>
              <a:ext uri="{FF2B5EF4-FFF2-40B4-BE49-F238E27FC236}">
                <a16:creationId xmlns:a16="http://schemas.microsoft.com/office/drawing/2014/main" id="{DDBCD8DB-7766-4541-B67C-9527E6D36651}"/>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A29F99A4-DF04-46B5-AC41-B8A2D7E9D553}"/>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4315C757-8192-42B9-A91C-52CE2E37C376}"/>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96D4595A-BBD0-494F-B2B5-FC172D0CB336}"/>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2732AE2C-44F6-4AD5-92A3-EB1BB6EAE136}"/>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1DE8EBD9-EE94-40AC-8D9C-E8BC02461984}"/>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361907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4297620"/>
              </p:ext>
            </p:extLst>
          </p:nvPr>
        </p:nvGraphicFramePr>
        <p:xfrm>
          <a:off x="612196" y="1400819"/>
          <a:ext cx="5384646" cy="2088233"/>
        </p:xfrm>
        <a:graphic>
          <a:graphicData uri="http://schemas.openxmlformats.org/drawingml/2006/table">
            <a:tbl>
              <a:tblPr/>
              <a:tblGrid>
                <a:gridCol w="344043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444305">
                <a:tc>
                  <a:txBody>
                    <a:bodyPr/>
                    <a:lstStyle/>
                    <a:p>
                      <a:pPr algn="l"/>
                      <a:r>
                        <a:rPr lang="en-GB" sz="1400" b="1" dirty="0">
                          <a:effectLst/>
                          <a:latin typeface="Montserrat Medium" pitchFamily="2" charset="0"/>
                        </a:rPr>
                        <a:t>Sentence</a:t>
                      </a:r>
                      <a:endParaRPr lang="en-GB" sz="14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400" b="1" dirty="0">
                          <a:effectLst/>
                          <a:latin typeface="Montserrat Medium" pitchFamily="2" charset="0"/>
                        </a:rPr>
                        <a:t>Active</a:t>
                      </a:r>
                      <a:endParaRPr lang="en-GB" sz="14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400" b="1" dirty="0">
                          <a:effectLst/>
                          <a:latin typeface="Montserrat Medium" pitchFamily="2" charset="0"/>
                        </a:rPr>
                        <a:t>Passive</a:t>
                      </a:r>
                      <a:endParaRPr lang="en-GB" sz="14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4305">
                <a:tc>
                  <a:txBody>
                    <a:bodyPr/>
                    <a:lstStyle/>
                    <a:p>
                      <a:pPr algn="l"/>
                      <a:r>
                        <a:rPr lang="en-GB" sz="1400" dirty="0">
                          <a:effectLst/>
                          <a:latin typeface="Montserrat Medium" pitchFamily="2" charset="0"/>
                        </a:rPr>
                        <a:t>Otters live in clean rivers.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4305">
                <a:tc>
                  <a:txBody>
                    <a:bodyPr/>
                    <a:lstStyle/>
                    <a:p>
                      <a:pPr algn="l"/>
                      <a:r>
                        <a:rPr lang="en-GB" sz="1400" dirty="0">
                          <a:effectLst/>
                          <a:latin typeface="Montserrat Medium" pitchFamily="2" charset="0"/>
                        </a:rPr>
                        <a:t>Fish are eaten by otters.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5318">
                <a:tc>
                  <a:txBody>
                    <a:bodyPr/>
                    <a:lstStyle/>
                    <a:p>
                      <a:pPr algn="l"/>
                      <a:r>
                        <a:rPr lang="en-GB" sz="1400" dirty="0">
                          <a:effectLst/>
                          <a:latin typeface="Montserrat Medium" pitchFamily="2" charset="0"/>
                        </a:rPr>
                        <a:t>Usually, otters are playful creatures.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dirty="0">
                          <a:effectLst/>
                          <a:latin typeface="Montserrat Medium" pitchFamily="2" charset="0"/>
                        </a:rPr>
                        <a: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2"/>
          <p:cNvSpPr>
            <a:spLocks noChangeArrowheads="1"/>
          </p:cNvSpPr>
          <p:nvPr/>
        </p:nvSpPr>
        <p:spPr bwMode="auto">
          <a:xfrm>
            <a:off x="767408" y="756700"/>
            <a:ext cx="7499176"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fontAlgn="base">
              <a:spcBef>
                <a:spcPct val="0"/>
              </a:spcBef>
              <a:spcAft>
                <a:spcPct val="0"/>
              </a:spcAft>
            </a:pPr>
            <a:r>
              <a:rPr lang="en-US" altLang="en-US" sz="1400" dirty="0">
                <a:solidFill>
                  <a:srgbClr val="222222"/>
                </a:solidFill>
                <a:latin typeface="Montserrat Medium" pitchFamily="2" charset="0"/>
                <a:cs typeface="Arial" pitchFamily="34" charset="0"/>
              </a:rPr>
              <a:t>Tick one box in each row to show whether the sentence is written in the </a:t>
            </a:r>
            <a:r>
              <a:rPr lang="en-US" altLang="en-US" sz="1400" b="1" dirty="0">
                <a:solidFill>
                  <a:srgbClr val="222222"/>
                </a:solidFill>
                <a:latin typeface="Montserrat Medium" pitchFamily="2" charset="0"/>
                <a:cs typeface="Arial" pitchFamily="34" charset="0"/>
              </a:rPr>
              <a:t>active voice</a:t>
            </a:r>
            <a:r>
              <a:rPr lang="en-US" altLang="en-US" sz="1400" dirty="0">
                <a:solidFill>
                  <a:srgbClr val="222222"/>
                </a:solidFill>
                <a:latin typeface="Montserrat Medium" pitchFamily="2" charset="0"/>
                <a:cs typeface="Arial" pitchFamily="34" charset="0"/>
              </a:rPr>
              <a:t> or the </a:t>
            </a:r>
            <a:r>
              <a:rPr lang="en-US" altLang="en-US" sz="1400" b="1" dirty="0">
                <a:solidFill>
                  <a:srgbClr val="222222"/>
                </a:solidFill>
                <a:latin typeface="Montserrat Medium" pitchFamily="2" charset="0"/>
                <a:cs typeface="Arial" pitchFamily="34" charset="0"/>
              </a:rPr>
              <a:t>passive voice</a:t>
            </a:r>
            <a:r>
              <a:rPr lang="en-US" altLang="en-US" sz="1400" dirty="0">
                <a:solidFill>
                  <a:srgbClr val="222222"/>
                </a:solidFill>
                <a:latin typeface="Montserrat Medium" pitchFamily="2" charset="0"/>
                <a:cs typeface="Arial" pitchFamily="34" charset="0"/>
              </a:rPr>
              <a:t>.</a:t>
            </a:r>
            <a:endParaRPr lang="en-US" altLang="en-US" sz="1100" dirty="0">
              <a:solidFill>
                <a:srgbClr val="222222"/>
              </a:solidFill>
              <a:latin typeface="Montserrat Medium" pitchFamily="2" charset="0"/>
              <a:cs typeface="Arial" pitchFamily="34" charset="0"/>
            </a:endParaRPr>
          </a:p>
          <a:p>
            <a:pPr eaLnBrk="0" fontAlgn="base" hangingPunct="0">
              <a:spcBef>
                <a:spcPct val="0"/>
              </a:spcBef>
              <a:spcAft>
                <a:spcPct val="0"/>
              </a:spcAft>
            </a:pPr>
            <a:r>
              <a:rPr lang="en-US" altLang="en-US" sz="1100" dirty="0">
                <a:solidFill>
                  <a:srgbClr val="222222"/>
                </a:solidFill>
                <a:latin typeface="Montserrat Medium" pitchFamily="2" charset="0"/>
                <a:cs typeface="Arial" pitchFamily="34" charset="0"/>
              </a:rPr>
              <a:t> </a:t>
            </a:r>
            <a:endParaRPr lang="en-US" altLang="en-US" dirty="0">
              <a:latin typeface="Montserrat Medium" pitchFamily="2" charset="0"/>
              <a:cs typeface="Arial" pitchFamily="34" charset="0"/>
            </a:endParaRPr>
          </a:p>
        </p:txBody>
      </p:sp>
      <p:sp>
        <p:nvSpPr>
          <p:cNvPr id="8" name="Rectangle 7"/>
          <p:cNvSpPr/>
          <p:nvPr/>
        </p:nvSpPr>
        <p:spPr>
          <a:xfrm>
            <a:off x="767408" y="3489052"/>
            <a:ext cx="9103840" cy="2031325"/>
          </a:xfrm>
          <a:prstGeom prst="rect">
            <a:avLst/>
          </a:prstGeom>
        </p:spPr>
        <p:txBody>
          <a:bodyPr wrap="square">
            <a:spAutoFit/>
          </a:bodyPr>
          <a:lstStyle/>
          <a:p>
            <a:endParaRPr lang="en-GB" dirty="0">
              <a:latin typeface="Montserrat Medium" pitchFamily="2" charset="0"/>
            </a:endParaRPr>
          </a:p>
          <a:p>
            <a:r>
              <a:rPr lang="en-GB" dirty="0">
                <a:latin typeface="Montserrat Medium" pitchFamily="2" charset="0"/>
              </a:rPr>
              <a:t>Rewrite the sentence below in its passive form.</a:t>
            </a:r>
          </a:p>
          <a:p>
            <a:endParaRPr lang="en-GB" dirty="0">
              <a:latin typeface="Montserrat Medium" pitchFamily="2" charset="0"/>
            </a:endParaRPr>
          </a:p>
          <a:p>
            <a:r>
              <a:rPr lang="en-GB" i="1" dirty="0">
                <a:latin typeface="Montserrat Medium" pitchFamily="2" charset="0"/>
              </a:rPr>
              <a:t>The visitor gave a speech.</a:t>
            </a:r>
          </a:p>
          <a:p>
            <a:endParaRPr lang="en-GB" dirty="0">
              <a:latin typeface="Montserrat Medium" pitchFamily="2" charset="0"/>
            </a:endParaRPr>
          </a:p>
          <a:p>
            <a:r>
              <a:rPr lang="en-GB" dirty="0">
                <a:latin typeface="Montserrat Medium" pitchFamily="2" charset="0"/>
              </a:rPr>
              <a:t>Remember to punctuate your answer correctly.</a:t>
            </a:r>
          </a:p>
          <a:p>
            <a:endParaRPr lang="en-GB" dirty="0">
              <a:latin typeface="Montserrat Medium" pitchFamily="2" charset="0"/>
            </a:endParaRPr>
          </a:p>
          <a:p>
            <a:r>
              <a:rPr lang="en-GB" dirty="0">
                <a:latin typeface="Montserrat Medium" pitchFamily="2" charset="0"/>
              </a:rPr>
              <a:t>____________________________________________________________</a:t>
            </a:r>
          </a:p>
          <a:p>
            <a:pPr algn="r"/>
            <a:r>
              <a:rPr lang="en-GB" dirty="0">
                <a:latin typeface="Montserrat Medium" pitchFamily="2" charset="0"/>
              </a:rPr>
              <a:t>1 mark</a:t>
            </a:r>
          </a:p>
        </p:txBody>
      </p:sp>
      <p:grpSp>
        <p:nvGrpSpPr>
          <p:cNvPr id="5" name="Group 4">
            <a:extLst>
              <a:ext uri="{FF2B5EF4-FFF2-40B4-BE49-F238E27FC236}">
                <a16:creationId xmlns:a16="http://schemas.microsoft.com/office/drawing/2014/main" id="{F5533211-8FCB-46D8-ABD2-19739EA0F5B6}"/>
              </a:ext>
            </a:extLst>
          </p:cNvPr>
          <p:cNvGrpSpPr/>
          <p:nvPr/>
        </p:nvGrpSpPr>
        <p:grpSpPr>
          <a:xfrm>
            <a:off x="-8503" y="5587026"/>
            <a:ext cx="12209006" cy="1273482"/>
            <a:chOff x="-8503" y="5584518"/>
            <a:chExt cx="12209006" cy="1273482"/>
          </a:xfrm>
        </p:grpSpPr>
        <p:grpSp>
          <p:nvGrpSpPr>
            <p:cNvPr id="9" name="Group 8">
              <a:extLst>
                <a:ext uri="{FF2B5EF4-FFF2-40B4-BE49-F238E27FC236}">
                  <a16:creationId xmlns:a16="http://schemas.microsoft.com/office/drawing/2014/main" id="{E4DD3D75-72C9-4D00-9E50-7FA0FD6ABEEB}"/>
                </a:ext>
              </a:extLst>
            </p:cNvPr>
            <p:cNvGrpSpPr/>
            <p:nvPr/>
          </p:nvGrpSpPr>
          <p:grpSpPr>
            <a:xfrm>
              <a:off x="-8503" y="5584518"/>
              <a:ext cx="12209006" cy="1273482"/>
              <a:chOff x="-8502" y="5572062"/>
              <a:chExt cx="12209006" cy="1273482"/>
            </a:xfrm>
          </p:grpSpPr>
          <p:sp>
            <p:nvSpPr>
              <p:cNvPr id="11" name="Rectangle 10">
                <a:extLst>
                  <a:ext uri="{FF2B5EF4-FFF2-40B4-BE49-F238E27FC236}">
                    <a16:creationId xmlns:a16="http://schemas.microsoft.com/office/drawing/2014/main" id="{7778F296-2AD2-4EEE-A736-95D29765ED0A}"/>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12" name="Picture 11" descr="A picture containing logo&#10;&#10;Description automatically generated">
                <a:extLst>
                  <a:ext uri="{FF2B5EF4-FFF2-40B4-BE49-F238E27FC236}">
                    <a16:creationId xmlns:a16="http://schemas.microsoft.com/office/drawing/2014/main" id="{055C6E6C-2E2C-46D8-B2F6-255F7D07F559}"/>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13" name="Google Shape;222;p11">
                <a:extLst>
                  <a:ext uri="{FF2B5EF4-FFF2-40B4-BE49-F238E27FC236}">
                    <a16:creationId xmlns:a16="http://schemas.microsoft.com/office/drawing/2014/main" id="{79544BB4-0628-4369-B74B-B7C48CCB922F}"/>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10" name="Picture 9" descr="Logo, icon, company name&#10;&#10;Description automatically generated">
              <a:extLst>
                <a:ext uri="{FF2B5EF4-FFF2-40B4-BE49-F238E27FC236}">
                  <a16:creationId xmlns:a16="http://schemas.microsoft.com/office/drawing/2014/main" id="{31312C02-78D1-495D-8170-765760E61A05}"/>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245518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arklands Teacher\Downloads\IMG_7830.JPG">
            <a:extLst>
              <a:ext uri="{FF2B5EF4-FFF2-40B4-BE49-F238E27FC236}">
                <a16:creationId xmlns:a16="http://schemas.microsoft.com/office/drawing/2014/main" id="{34E06A10-D922-4C8B-9EC4-1A48AEAF9D92}"/>
              </a:ext>
            </a:extLst>
          </p:cNvPr>
          <p:cNvPicPr/>
          <p:nvPr/>
        </p:nvPicPr>
        <p:blipFill rotWithShape="1">
          <a:blip r:embed="rId2" cstate="print">
            <a:extLst>
              <a:ext uri="{28A0092B-C50C-407E-A947-70E740481C1C}">
                <a14:useLocalDpi xmlns:a14="http://schemas.microsoft.com/office/drawing/2010/main" val="0"/>
              </a:ext>
            </a:extLst>
          </a:blip>
          <a:srcRect l="1039" t="46547" r="9879" b="20414"/>
          <a:stretch/>
        </p:blipFill>
        <p:spPr bwMode="auto">
          <a:xfrm>
            <a:off x="-8503" y="-67880"/>
            <a:ext cx="8568952" cy="2557743"/>
          </a:xfrm>
          <a:prstGeom prst="rect">
            <a:avLst/>
          </a:prstGeom>
          <a:noFill/>
          <a:ln>
            <a:noFill/>
          </a:ln>
          <a:extLst>
            <a:ext uri="{53640926-AAD7-44D8-BBD7-CCE9431645EC}">
              <a14:shadowObscured xmlns:a14="http://schemas.microsoft.com/office/drawing/2010/main"/>
            </a:ext>
          </a:extLst>
        </p:spPr>
      </p:pic>
      <p:pic>
        <p:nvPicPr>
          <p:cNvPr id="5" name="Picture 4" descr="C:\Users\Parklands Teacher\Downloads\IMG_7827.JPG">
            <a:extLst>
              <a:ext uri="{FF2B5EF4-FFF2-40B4-BE49-F238E27FC236}">
                <a16:creationId xmlns:a16="http://schemas.microsoft.com/office/drawing/2014/main" id="{7889CA84-5D34-4F4A-8782-562A30AD6932}"/>
              </a:ext>
            </a:extLst>
          </p:cNvPr>
          <p:cNvPicPr/>
          <p:nvPr/>
        </p:nvPicPr>
        <p:blipFill rotWithShape="1">
          <a:blip r:embed="rId3" cstate="print">
            <a:extLst>
              <a:ext uri="{28A0092B-C50C-407E-A947-70E740481C1C}">
                <a14:useLocalDpi xmlns:a14="http://schemas.microsoft.com/office/drawing/2010/main" val="0"/>
              </a:ext>
            </a:extLst>
          </a:blip>
          <a:srcRect l="7386" t="33689" r="17765" b="42149"/>
          <a:stretch/>
        </p:blipFill>
        <p:spPr bwMode="auto">
          <a:xfrm>
            <a:off x="4655840" y="642648"/>
            <a:ext cx="7344816" cy="2045134"/>
          </a:xfrm>
          <a:prstGeom prst="rect">
            <a:avLst/>
          </a:prstGeom>
          <a:noFill/>
          <a:ln>
            <a:noFill/>
          </a:ln>
          <a:extLst>
            <a:ext uri="{53640926-AAD7-44D8-BBD7-CCE9431645EC}">
              <a14:shadowObscured xmlns:a14="http://schemas.microsoft.com/office/drawing/2010/main"/>
            </a:ext>
          </a:extLst>
        </p:spPr>
      </p:pic>
      <p:pic>
        <p:nvPicPr>
          <p:cNvPr id="6" name="Picture 5" descr="C:\Users\Parklands Teacher\Downloads\IMG_7829.JPG">
            <a:extLst>
              <a:ext uri="{FF2B5EF4-FFF2-40B4-BE49-F238E27FC236}">
                <a16:creationId xmlns:a16="http://schemas.microsoft.com/office/drawing/2014/main" id="{9D2D2272-8B93-4380-9A46-7EEA072B05A3}"/>
              </a:ext>
            </a:extLst>
          </p:cNvPr>
          <p:cNvPicPr/>
          <p:nvPr/>
        </p:nvPicPr>
        <p:blipFill rotWithShape="1">
          <a:blip r:embed="rId4" cstate="print">
            <a:extLst>
              <a:ext uri="{28A0092B-C50C-407E-A947-70E740481C1C}">
                <a14:useLocalDpi xmlns:a14="http://schemas.microsoft.com/office/drawing/2010/main" val="0"/>
              </a:ext>
            </a:extLst>
          </a:blip>
          <a:srcRect t="29366" b="38085"/>
          <a:stretch/>
        </p:blipFill>
        <p:spPr bwMode="auto">
          <a:xfrm>
            <a:off x="3396308" y="2617439"/>
            <a:ext cx="8280920" cy="2232248"/>
          </a:xfrm>
          <a:prstGeom prst="rect">
            <a:avLst/>
          </a:prstGeom>
          <a:noFill/>
          <a:ln>
            <a:noFill/>
          </a:ln>
          <a:extLst>
            <a:ext uri="{53640926-AAD7-44D8-BBD7-CCE9431645EC}">
              <a14:shadowObscured xmlns:a14="http://schemas.microsoft.com/office/drawing/2010/main"/>
            </a:ext>
          </a:extLst>
        </p:spPr>
      </p:pic>
      <p:pic>
        <p:nvPicPr>
          <p:cNvPr id="7" name="Picture 6" descr="C:\Users\Parklands Teacher\Downloads\IMG_7831.JPG">
            <a:extLst>
              <a:ext uri="{FF2B5EF4-FFF2-40B4-BE49-F238E27FC236}">
                <a16:creationId xmlns:a16="http://schemas.microsoft.com/office/drawing/2014/main" id="{D6370631-D4A9-44B4-B72E-DF8107453668}"/>
              </a:ext>
            </a:extLst>
          </p:cNvPr>
          <p:cNvPicPr/>
          <p:nvPr/>
        </p:nvPicPr>
        <p:blipFill rotWithShape="1">
          <a:blip r:embed="rId5" cstate="print">
            <a:extLst>
              <a:ext uri="{28A0092B-C50C-407E-A947-70E740481C1C}">
                <a14:useLocalDpi xmlns:a14="http://schemas.microsoft.com/office/drawing/2010/main" val="0"/>
              </a:ext>
            </a:extLst>
          </a:blip>
          <a:srcRect l="881" t="29866" r="11730" b="44597"/>
          <a:stretch/>
        </p:blipFill>
        <p:spPr bwMode="auto">
          <a:xfrm>
            <a:off x="191344" y="4562763"/>
            <a:ext cx="8424936" cy="2232248"/>
          </a:xfrm>
          <a:prstGeom prst="rect">
            <a:avLst/>
          </a:prstGeom>
          <a:noFill/>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0F9C7E2B-E6DE-4F05-843B-D809ED7BF646}"/>
              </a:ext>
            </a:extLst>
          </p:cNvPr>
          <p:cNvGrpSpPr/>
          <p:nvPr/>
        </p:nvGrpSpPr>
        <p:grpSpPr>
          <a:xfrm>
            <a:off x="-8503" y="5587026"/>
            <a:ext cx="12209006" cy="1273482"/>
            <a:chOff x="-8503" y="5584518"/>
            <a:chExt cx="12209006" cy="1273482"/>
          </a:xfrm>
        </p:grpSpPr>
        <p:grpSp>
          <p:nvGrpSpPr>
            <p:cNvPr id="9" name="Group 8">
              <a:extLst>
                <a:ext uri="{FF2B5EF4-FFF2-40B4-BE49-F238E27FC236}">
                  <a16:creationId xmlns:a16="http://schemas.microsoft.com/office/drawing/2014/main" id="{14DE26C8-ECB5-443B-AF4E-5429E3B181D9}"/>
                </a:ext>
              </a:extLst>
            </p:cNvPr>
            <p:cNvGrpSpPr/>
            <p:nvPr/>
          </p:nvGrpSpPr>
          <p:grpSpPr>
            <a:xfrm>
              <a:off x="-8503" y="5584518"/>
              <a:ext cx="12209006" cy="1273482"/>
              <a:chOff x="-8502" y="5572062"/>
              <a:chExt cx="12209006" cy="1273482"/>
            </a:xfrm>
          </p:grpSpPr>
          <p:sp>
            <p:nvSpPr>
              <p:cNvPr id="11" name="Rectangle 10">
                <a:extLst>
                  <a:ext uri="{FF2B5EF4-FFF2-40B4-BE49-F238E27FC236}">
                    <a16:creationId xmlns:a16="http://schemas.microsoft.com/office/drawing/2014/main" id="{CC57E60D-233B-4355-B961-1A93972E3DAC}"/>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12" name="Picture 11" descr="A picture containing logo&#10;&#10;Description automatically generated">
                <a:extLst>
                  <a:ext uri="{FF2B5EF4-FFF2-40B4-BE49-F238E27FC236}">
                    <a16:creationId xmlns:a16="http://schemas.microsoft.com/office/drawing/2014/main" id="{AA92976D-6B0F-4CAE-8700-6A686035273C}"/>
                  </a:ext>
                </a:extLst>
              </p:cNvPr>
              <p:cNvPicPr>
                <a:picLocks noChangeAspect="1"/>
              </p:cNvPicPr>
              <p:nvPr/>
            </p:nvPicPr>
            <p:blipFill>
              <a:blip r:embed="rId6"/>
              <a:stretch>
                <a:fillRect/>
              </a:stretch>
            </p:blipFill>
            <p:spPr>
              <a:xfrm>
                <a:off x="10398370" y="5572062"/>
                <a:ext cx="1802134" cy="1273481"/>
              </a:xfrm>
              <a:prstGeom prst="rect">
                <a:avLst/>
              </a:prstGeom>
            </p:spPr>
          </p:pic>
          <p:sp>
            <p:nvSpPr>
              <p:cNvPr id="13" name="Google Shape;222;p11">
                <a:extLst>
                  <a:ext uri="{FF2B5EF4-FFF2-40B4-BE49-F238E27FC236}">
                    <a16:creationId xmlns:a16="http://schemas.microsoft.com/office/drawing/2014/main" id="{3A9BDECB-8522-4617-BEDA-6D0F12A2392F}"/>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10" name="Picture 9" descr="Logo, icon, company name&#10;&#10;Description automatically generated">
              <a:extLst>
                <a:ext uri="{FF2B5EF4-FFF2-40B4-BE49-F238E27FC236}">
                  <a16:creationId xmlns:a16="http://schemas.microsoft.com/office/drawing/2014/main" id="{4331DC8C-5E71-4551-A57A-D61B568D3676}"/>
                </a:ext>
              </a:extLst>
            </p:cNvPr>
            <p:cNvPicPr>
              <a:picLocks noChangeAspect="1"/>
            </p:cNvPicPr>
            <p:nvPr/>
          </p:nvPicPr>
          <p:blipFill>
            <a:blip r:embed="rId7"/>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244652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C0A94A-012F-4340-9272-525DAB54B113}"/>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33ED3720-19CA-4404-916B-9F85589C42FD}"/>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C3C82342-5367-4F1F-9241-657C985C8CB2}"/>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B3F7F717-4DDA-4B4F-956E-13F73CF540D3}"/>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A7A43B26-AEBE-429E-BF40-4A2BC0BE6074}"/>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3A3641F4-37E2-4818-AB2D-1A4B010B554E}"/>
                </a:ext>
              </a:extLst>
            </p:cNvPr>
            <p:cNvPicPr>
              <a:picLocks noChangeAspect="1"/>
            </p:cNvPicPr>
            <p:nvPr/>
          </p:nvPicPr>
          <p:blipFill>
            <a:blip r:embed="rId3"/>
            <a:stretch>
              <a:fillRect/>
            </a:stretch>
          </p:blipFill>
          <p:spPr>
            <a:xfrm>
              <a:off x="23542" y="5642281"/>
              <a:ext cx="1177309" cy="1177309"/>
            </a:xfrm>
            <a:prstGeom prst="rect">
              <a:avLst/>
            </a:prstGeom>
          </p:spPr>
        </p:pic>
      </p:grpSp>
      <p:pic>
        <p:nvPicPr>
          <p:cNvPr id="13" name="Picture 12">
            <a:extLst>
              <a:ext uri="{FF2B5EF4-FFF2-40B4-BE49-F238E27FC236}">
                <a16:creationId xmlns:a16="http://schemas.microsoft.com/office/drawing/2014/main" id="{A4C73BE4-AA1F-4D9F-84C8-C5D57321DACF}"/>
              </a:ext>
            </a:extLst>
          </p:cNvPr>
          <p:cNvPicPr>
            <a:picLocks noChangeAspect="1"/>
          </p:cNvPicPr>
          <p:nvPr/>
        </p:nvPicPr>
        <p:blipFill>
          <a:blip r:embed="rId4"/>
          <a:stretch>
            <a:fillRect/>
          </a:stretch>
        </p:blipFill>
        <p:spPr>
          <a:xfrm>
            <a:off x="6142665" y="1237957"/>
            <a:ext cx="5930125" cy="3929408"/>
          </a:xfrm>
          <a:prstGeom prst="rect">
            <a:avLst/>
          </a:prstGeom>
        </p:spPr>
      </p:pic>
      <p:pic>
        <p:nvPicPr>
          <p:cNvPr id="14" name="Picture 13">
            <a:extLst>
              <a:ext uri="{FF2B5EF4-FFF2-40B4-BE49-F238E27FC236}">
                <a16:creationId xmlns:a16="http://schemas.microsoft.com/office/drawing/2014/main" id="{D1D08838-2E9A-47D4-9DC2-5F2846E6AE52}"/>
              </a:ext>
            </a:extLst>
          </p:cNvPr>
          <p:cNvPicPr>
            <a:picLocks noChangeAspect="1"/>
          </p:cNvPicPr>
          <p:nvPr/>
        </p:nvPicPr>
        <p:blipFill>
          <a:blip r:embed="rId5"/>
          <a:stretch>
            <a:fillRect/>
          </a:stretch>
        </p:blipFill>
        <p:spPr>
          <a:xfrm>
            <a:off x="119211" y="230798"/>
            <a:ext cx="6152426" cy="3736291"/>
          </a:xfrm>
          <a:prstGeom prst="rect">
            <a:avLst/>
          </a:prstGeom>
        </p:spPr>
      </p:pic>
    </p:spTree>
    <p:extLst>
      <p:ext uri="{BB962C8B-B14F-4D97-AF65-F5344CB8AC3E}">
        <p14:creationId xmlns:p14="http://schemas.microsoft.com/office/powerpoint/2010/main" val="34126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854F-9068-4C67-9372-4B8318DD134F}"/>
              </a:ext>
            </a:extLst>
          </p:cNvPr>
          <p:cNvSpPr>
            <a:spLocks noGrp="1"/>
          </p:cNvSpPr>
          <p:nvPr>
            <p:ph type="title"/>
          </p:nvPr>
        </p:nvSpPr>
        <p:spPr>
          <a:xfrm>
            <a:off x="838198" y="146554"/>
            <a:ext cx="10515600" cy="1325563"/>
          </a:xfrm>
        </p:spPr>
        <p:txBody>
          <a:bodyPr>
            <a:normAutofit/>
          </a:bodyPr>
          <a:lstStyle/>
          <a:p>
            <a:pPr algn="ctr"/>
            <a:r>
              <a:rPr lang="en-GB" sz="4800" b="1" dirty="0">
                <a:latin typeface="Montserrat Medium" pitchFamily="2" charset="0"/>
              </a:rPr>
              <a:t>Spellings</a:t>
            </a:r>
            <a:r>
              <a:rPr lang="en-GB" sz="6000" dirty="0">
                <a:latin typeface="Montserrat Medium" pitchFamily="2" charset="0"/>
              </a:rPr>
              <a:t> </a:t>
            </a:r>
          </a:p>
        </p:txBody>
      </p:sp>
      <p:sp>
        <p:nvSpPr>
          <p:cNvPr id="3" name="Content Placeholder 2">
            <a:extLst>
              <a:ext uri="{FF2B5EF4-FFF2-40B4-BE49-F238E27FC236}">
                <a16:creationId xmlns:a16="http://schemas.microsoft.com/office/drawing/2014/main" id="{87601A7E-835E-41F3-A99E-10911E8B76D7}"/>
              </a:ext>
            </a:extLst>
          </p:cNvPr>
          <p:cNvSpPr>
            <a:spLocks noGrp="1"/>
          </p:cNvSpPr>
          <p:nvPr>
            <p:ph idx="1"/>
          </p:nvPr>
        </p:nvSpPr>
        <p:spPr>
          <a:xfrm>
            <a:off x="402481" y="1102120"/>
            <a:ext cx="11150930" cy="4051437"/>
          </a:xfrm>
        </p:spPr>
        <p:txBody>
          <a:bodyPr/>
          <a:lstStyle/>
          <a:p>
            <a:endParaRPr lang="en-GB" sz="2400" dirty="0">
              <a:latin typeface="Montserrat Medium" pitchFamily="2" charset="0"/>
            </a:endParaRPr>
          </a:p>
          <a:p>
            <a:r>
              <a:rPr lang="en-GB" sz="2400" dirty="0">
                <a:latin typeface="Montserrat Medium" pitchFamily="2" charset="0"/>
              </a:rPr>
              <a:t>Fortnightly investigatory spelling curriculum in KS2</a:t>
            </a:r>
          </a:p>
          <a:p>
            <a:r>
              <a:rPr lang="en-GB" sz="2400" dirty="0">
                <a:latin typeface="Montserrat Medium" pitchFamily="2" charset="0"/>
              </a:rPr>
              <a:t>Statutory/common exception words</a:t>
            </a:r>
          </a:p>
          <a:p>
            <a:pPr marL="0" indent="0">
              <a:buNone/>
            </a:pPr>
            <a:endParaRPr lang="en-GB" sz="4000" b="1" dirty="0">
              <a:latin typeface="Montserrat Medium" pitchFamily="2" charset="0"/>
            </a:endParaRPr>
          </a:p>
          <a:p>
            <a:pPr marL="0" indent="0">
              <a:buNone/>
            </a:pPr>
            <a:r>
              <a:rPr lang="en-GB" sz="4000" b="1" dirty="0">
                <a:latin typeface="Montserrat Medium" pitchFamily="2" charset="0"/>
              </a:rPr>
              <a:t>Why the focus?</a:t>
            </a:r>
            <a:br>
              <a:rPr lang="en-GB" sz="4000" dirty="0">
                <a:latin typeface="Montserrat Medium" pitchFamily="2" charset="0"/>
              </a:rPr>
            </a:br>
            <a:br>
              <a:rPr lang="en-GB" sz="4000" dirty="0">
                <a:latin typeface="Montserrat Medium" pitchFamily="2" charset="0"/>
              </a:rPr>
            </a:br>
            <a:r>
              <a:rPr lang="en-GB" sz="2400" dirty="0">
                <a:latin typeface="Montserrat Medium" pitchFamily="2" charset="0"/>
              </a:rPr>
              <a:t>As we improve on </a:t>
            </a:r>
            <a:r>
              <a:rPr lang="en-GB" sz="2400" dirty="0" err="1">
                <a:latin typeface="Montserrat Medium" pitchFamily="2" charset="0"/>
              </a:rPr>
              <a:t>SPaG</a:t>
            </a:r>
            <a:r>
              <a:rPr lang="en-GB" sz="2400" dirty="0">
                <a:latin typeface="Montserrat Medium" pitchFamily="2" charset="0"/>
              </a:rPr>
              <a:t>, spelling is a key area.</a:t>
            </a:r>
            <a:endParaRPr lang="en-GB" dirty="0">
              <a:latin typeface="Montserrat Medium" pitchFamily="2" charset="0"/>
            </a:endParaRPr>
          </a:p>
        </p:txBody>
      </p:sp>
      <p:grpSp>
        <p:nvGrpSpPr>
          <p:cNvPr id="4" name="Group 3">
            <a:extLst>
              <a:ext uri="{FF2B5EF4-FFF2-40B4-BE49-F238E27FC236}">
                <a16:creationId xmlns:a16="http://schemas.microsoft.com/office/drawing/2014/main" id="{1DFC6534-BE7D-40BF-A1D4-EF7314BBE8DD}"/>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B875C6BF-EDA1-42D0-A697-D02671F0E76E}"/>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B86145AE-4F12-4D73-9CD7-C8837F97D234}"/>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EDB49EFD-B1F3-49CB-888A-ABB4AB456F1F}"/>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6903D9BB-2F2F-480D-86B2-ACFB2688A489}"/>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AF7B8150-E0A3-4B1A-B77E-5EE9E97EAC41}"/>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202009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8455" y="-99050"/>
            <a:ext cx="11228784" cy="1470025"/>
          </a:xfrm>
        </p:spPr>
        <p:txBody>
          <a:bodyPr>
            <a:normAutofit/>
          </a:bodyPr>
          <a:lstStyle/>
          <a:p>
            <a:r>
              <a:rPr lang="en-GB" sz="4400" b="1" dirty="0">
                <a:latin typeface="Montserrat Medium" pitchFamily="2" charset="0"/>
              </a:rPr>
              <a:t>Investigations:</a:t>
            </a:r>
          </a:p>
        </p:txBody>
      </p:sp>
      <p:sp>
        <p:nvSpPr>
          <p:cNvPr id="3" name="Subtitle 2"/>
          <p:cNvSpPr>
            <a:spLocks noGrp="1"/>
          </p:cNvSpPr>
          <p:nvPr>
            <p:ph type="subTitle" idx="1"/>
          </p:nvPr>
        </p:nvSpPr>
        <p:spPr>
          <a:xfrm>
            <a:off x="23542" y="1633369"/>
            <a:ext cx="11737304" cy="3577952"/>
          </a:xfrm>
        </p:spPr>
        <p:txBody>
          <a:bodyPr>
            <a:noAutofit/>
          </a:bodyPr>
          <a:lstStyle/>
          <a:p>
            <a:pPr marL="457200" indent="-457200" algn="l">
              <a:buFont typeface="Arial" panose="020B0604020202020204" pitchFamily="34" charset="0"/>
              <a:buChar char="•"/>
            </a:pPr>
            <a:r>
              <a:rPr lang="en-GB" sz="2400" dirty="0">
                <a:latin typeface="Montserrat Medium" pitchFamily="2" charset="0"/>
              </a:rPr>
              <a:t>Investigation = spelling </a:t>
            </a:r>
            <a:r>
              <a:rPr lang="en-GB" sz="2400" i="1" dirty="0">
                <a:latin typeface="Montserrat Medium" pitchFamily="2" charset="0"/>
              </a:rPr>
              <a:t>patterns, their rules &amp; exceptions </a:t>
            </a:r>
            <a:r>
              <a:rPr lang="en-GB" sz="2400" dirty="0">
                <a:latin typeface="Montserrat Medium" pitchFamily="2" charset="0"/>
              </a:rPr>
              <a:t>rather than discrete spellings </a:t>
            </a:r>
          </a:p>
          <a:p>
            <a:pPr algn="l"/>
            <a:endParaRPr lang="en-GB" sz="2400" dirty="0">
              <a:latin typeface="Montserrat Medium" pitchFamily="2" charset="0"/>
            </a:endParaRPr>
          </a:p>
          <a:p>
            <a:pPr marL="457200" indent="-457200" algn="l">
              <a:buFont typeface="Arial" panose="020B0604020202020204" pitchFamily="34" charset="0"/>
              <a:buChar char="•"/>
            </a:pPr>
            <a:r>
              <a:rPr lang="en-GB" sz="2400" dirty="0">
                <a:latin typeface="Montserrat Medium" pitchFamily="2" charset="0"/>
              </a:rPr>
              <a:t>The aim is to give children skills that they can use based on their knowledge &amp; understanding of how spellings work, in order to successfully spell an unknown word.</a:t>
            </a:r>
          </a:p>
        </p:txBody>
      </p:sp>
      <p:grpSp>
        <p:nvGrpSpPr>
          <p:cNvPr id="4" name="Group 3">
            <a:extLst>
              <a:ext uri="{FF2B5EF4-FFF2-40B4-BE49-F238E27FC236}">
                <a16:creationId xmlns:a16="http://schemas.microsoft.com/office/drawing/2014/main" id="{ACED3195-647A-4F23-84A9-3863493BD69C}"/>
              </a:ext>
            </a:extLst>
          </p:cNvPr>
          <p:cNvGrpSpPr/>
          <p:nvPr/>
        </p:nvGrpSpPr>
        <p:grpSpPr>
          <a:xfrm>
            <a:off x="-8503" y="5587026"/>
            <a:ext cx="12209006" cy="1273482"/>
            <a:chOff x="-8503" y="5584518"/>
            <a:chExt cx="12209006" cy="1273482"/>
          </a:xfrm>
        </p:grpSpPr>
        <p:grpSp>
          <p:nvGrpSpPr>
            <p:cNvPr id="5" name="Group 4">
              <a:extLst>
                <a:ext uri="{FF2B5EF4-FFF2-40B4-BE49-F238E27FC236}">
                  <a16:creationId xmlns:a16="http://schemas.microsoft.com/office/drawing/2014/main" id="{A415978C-16F4-471E-86C2-B4B73DA16DD5}"/>
                </a:ext>
              </a:extLst>
            </p:cNvPr>
            <p:cNvGrpSpPr/>
            <p:nvPr/>
          </p:nvGrpSpPr>
          <p:grpSpPr>
            <a:xfrm>
              <a:off x="-8503" y="5584518"/>
              <a:ext cx="12209006" cy="1273482"/>
              <a:chOff x="-8502" y="5572062"/>
              <a:chExt cx="12209006" cy="1273482"/>
            </a:xfrm>
          </p:grpSpPr>
          <p:sp>
            <p:nvSpPr>
              <p:cNvPr id="7" name="Rectangle 6">
                <a:extLst>
                  <a:ext uri="{FF2B5EF4-FFF2-40B4-BE49-F238E27FC236}">
                    <a16:creationId xmlns:a16="http://schemas.microsoft.com/office/drawing/2014/main" id="{66F6B537-14DA-48F5-8402-D9D793A3C9ED}"/>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itchFamily="2" charset="0"/>
                </a:endParaRPr>
              </a:p>
            </p:txBody>
          </p:sp>
          <p:pic>
            <p:nvPicPr>
              <p:cNvPr id="8" name="Picture 7" descr="A picture containing logo&#10;&#10;Description automatically generated">
                <a:extLst>
                  <a:ext uri="{FF2B5EF4-FFF2-40B4-BE49-F238E27FC236}">
                    <a16:creationId xmlns:a16="http://schemas.microsoft.com/office/drawing/2014/main" id="{9968039E-A35D-4077-8A2D-7FE21D064085}"/>
                  </a:ext>
                </a:extLst>
              </p:cNvPr>
              <p:cNvPicPr>
                <a:picLocks noChangeAspect="1"/>
              </p:cNvPicPr>
              <p:nvPr/>
            </p:nvPicPr>
            <p:blipFill>
              <a:blip r:embed="rId2"/>
              <a:stretch>
                <a:fillRect/>
              </a:stretch>
            </p:blipFill>
            <p:spPr>
              <a:xfrm>
                <a:off x="10398370" y="5572062"/>
                <a:ext cx="1802134" cy="1273481"/>
              </a:xfrm>
              <a:prstGeom prst="rect">
                <a:avLst/>
              </a:prstGeom>
            </p:spPr>
          </p:pic>
          <p:sp>
            <p:nvSpPr>
              <p:cNvPr id="9" name="Google Shape;222;p11">
                <a:extLst>
                  <a:ext uri="{FF2B5EF4-FFF2-40B4-BE49-F238E27FC236}">
                    <a16:creationId xmlns:a16="http://schemas.microsoft.com/office/drawing/2014/main" id="{F5ECADFC-E037-4DAD-9F96-27F919D5358C}"/>
                  </a:ext>
                </a:extLst>
              </p:cNvPr>
              <p:cNvSpPr txBox="1"/>
              <p:nvPr/>
            </p:nvSpPr>
            <p:spPr>
              <a:xfrm>
                <a:off x="4844849" y="6452807"/>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3"/>
                    </a:solidFill>
                    <a:latin typeface="Montserrat Medium" pitchFamily="2" charset="0"/>
                    <a:ea typeface="Montserrat SemiBold"/>
                    <a:cs typeface="Montserrat SemiBold"/>
                    <a:sym typeface="Montserrat SemiBold"/>
                  </a:rPr>
                  <a:t>Proud to be part of</a:t>
                </a:r>
                <a:endParaRPr sz="1800" dirty="0">
                  <a:solidFill>
                    <a:schemeClr val="accent3"/>
                  </a:solidFill>
                  <a:latin typeface="Montserrat Medium" pitchFamily="2" charset="0"/>
                </a:endParaRPr>
              </a:p>
            </p:txBody>
          </p:sp>
        </p:grpSp>
        <p:pic>
          <p:nvPicPr>
            <p:cNvPr id="6" name="Picture 5" descr="Logo, icon, company name&#10;&#10;Description automatically generated">
              <a:extLst>
                <a:ext uri="{FF2B5EF4-FFF2-40B4-BE49-F238E27FC236}">
                  <a16:creationId xmlns:a16="http://schemas.microsoft.com/office/drawing/2014/main" id="{28A9AC73-9B2B-46E0-9DEF-0756C0EB298D}"/>
                </a:ext>
              </a:extLst>
            </p:cNvPr>
            <p:cNvPicPr>
              <a:picLocks noChangeAspect="1"/>
            </p:cNvPicPr>
            <p:nvPr/>
          </p:nvPicPr>
          <p:blipFill>
            <a:blip r:embed="rId3"/>
            <a:stretch>
              <a:fillRect/>
            </a:stretch>
          </p:blipFill>
          <p:spPr>
            <a:xfrm>
              <a:off x="23542" y="5642281"/>
              <a:ext cx="1177309" cy="1177309"/>
            </a:xfrm>
            <a:prstGeom prst="rect">
              <a:avLst/>
            </a:prstGeom>
          </p:spPr>
        </p:pic>
      </p:grpSp>
    </p:spTree>
    <p:extLst>
      <p:ext uri="{BB962C8B-B14F-4D97-AF65-F5344CB8AC3E}">
        <p14:creationId xmlns:p14="http://schemas.microsoft.com/office/powerpoint/2010/main" val="44314086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D4162"/>
      </a:accent1>
      <a:accent2>
        <a:srgbClr val="DDB54C"/>
      </a:accent2>
      <a:accent3>
        <a:srgbClr val="06344C"/>
      </a:accent3>
      <a:accent4>
        <a:srgbClr val="549484"/>
      </a:accent4>
      <a:accent5>
        <a:srgbClr val="FFFFFF"/>
      </a:accent5>
      <a:accent6>
        <a:srgbClr val="FFFFFF"/>
      </a:accent6>
      <a:hlink>
        <a:srgbClr val="549484"/>
      </a:hlink>
      <a:folHlink>
        <a:srgbClr val="0D4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759B83544EE74D86E33D191FE86385" ma:contentTypeVersion="12" ma:contentTypeDescription="Create a new document." ma:contentTypeScope="" ma:versionID="7e11977e82a2c25a9a21a4f74ee5f22a">
  <xsd:schema xmlns:xsd="http://www.w3.org/2001/XMLSchema" xmlns:xs="http://www.w3.org/2001/XMLSchema" xmlns:p="http://schemas.microsoft.com/office/2006/metadata/properties" xmlns:ns2="321bc9fa-9f93-4031-b9a7-249cb5abc2ee" xmlns:ns3="c41d8e22-1441-46c6-868b-d7d4431d5101" targetNamespace="http://schemas.microsoft.com/office/2006/metadata/properties" ma:root="true" ma:fieldsID="2fa90a32d850c8ddde4be7b3ea43f1a3" ns2:_="" ns3:_="">
    <xsd:import namespace="321bc9fa-9f93-4031-b9a7-249cb5abc2ee"/>
    <xsd:import namespace="c41d8e22-1441-46c6-868b-d7d4431d51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bc9fa-9f93-4031-b9a7-249cb5abc2e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1d8e22-1441-46c6-868b-d7d4431d51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8E9E27-F18E-4045-BFCE-737BD610F352}">
  <ds:schemaRefs>
    <ds:schemaRef ds:uri="http://schemas.microsoft.com/sharepoint/v3/contenttype/forms"/>
  </ds:schemaRefs>
</ds:datastoreItem>
</file>

<file path=customXml/itemProps2.xml><?xml version="1.0" encoding="utf-8"?>
<ds:datastoreItem xmlns:ds="http://schemas.openxmlformats.org/officeDocument/2006/customXml" ds:itemID="{B988F8E9-6E73-413F-957E-1D356EBD2659}">
  <ds:schemaRefs>
    <ds:schemaRef ds:uri="http://schemas.openxmlformats.org/package/2006/metadata/core-properties"/>
    <ds:schemaRef ds:uri="http://schemas.microsoft.com/office/2006/documentManagement/types"/>
    <ds:schemaRef ds:uri="http://purl.org/dc/terms/"/>
    <ds:schemaRef ds:uri="http://purl.org/dc/dcmitype/"/>
    <ds:schemaRef ds:uri="c41d8e22-1441-46c6-868b-d7d4431d5101"/>
    <ds:schemaRef ds:uri="http://www.w3.org/XML/1998/namespace"/>
    <ds:schemaRef ds:uri="http://purl.org/dc/elements/1.1/"/>
    <ds:schemaRef ds:uri="http://schemas.microsoft.com/office/infopath/2007/PartnerControls"/>
    <ds:schemaRef ds:uri="321bc9fa-9f93-4031-b9a7-249cb5abc2ee"/>
    <ds:schemaRef ds:uri="http://schemas.microsoft.com/office/2006/metadata/properties"/>
  </ds:schemaRefs>
</ds:datastoreItem>
</file>

<file path=customXml/itemProps3.xml><?xml version="1.0" encoding="utf-8"?>
<ds:datastoreItem xmlns:ds="http://schemas.openxmlformats.org/officeDocument/2006/customXml" ds:itemID="{C536533C-FCDD-4244-B44A-738171D62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bc9fa-9f93-4031-b9a7-249cb5abc2ee"/>
    <ds:schemaRef ds:uri="c41d8e22-1441-46c6-868b-d7d4431d5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872</TotalTime>
  <Words>826</Words>
  <Application>Microsoft Office PowerPoint</Application>
  <PresentationFormat>Widescreen</PresentationFormat>
  <Paragraphs>110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Montserrat SemiBold</vt:lpstr>
      <vt:lpstr>Montserrat Medium</vt:lpstr>
      <vt:lpstr>Montserrat</vt:lpstr>
      <vt:lpstr>Office Theme</vt:lpstr>
      <vt:lpstr>PowerPoint Presentation</vt:lpstr>
      <vt:lpstr>How?</vt:lpstr>
      <vt:lpstr>Teaching the SPaG session….</vt:lpstr>
      <vt:lpstr>Example</vt:lpstr>
      <vt:lpstr>PowerPoint Presentation</vt:lpstr>
      <vt:lpstr>PowerPoint Presentation</vt:lpstr>
      <vt:lpstr>PowerPoint Presentation</vt:lpstr>
      <vt:lpstr>Spellings </vt:lpstr>
      <vt:lpstr>Investigations:</vt:lpstr>
      <vt:lpstr>       Eg. ‘shun’  sound:</vt:lpstr>
      <vt:lpstr>Process </vt:lpstr>
      <vt:lpstr>Method of teaching:</vt:lpstr>
      <vt:lpstr>Method of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Welch</dc:creator>
  <cp:lastModifiedBy>CCassidy</cp:lastModifiedBy>
  <cp:revision>51</cp:revision>
  <dcterms:created xsi:type="dcterms:W3CDTF">2022-01-11T10:52:23Z</dcterms:created>
  <dcterms:modified xsi:type="dcterms:W3CDTF">2023-09-27T14:53:18Z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0x010100C1759B83544EE74D86E33D191FE86385</vt:lpwstr>
  </property>
</Properties>
</file>