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65" r:id="rId5"/>
    <p:sldId id="274" r:id="rId6"/>
    <p:sldId id="286" r:id="rId7"/>
    <p:sldId id="287" r:id="rId8"/>
    <p:sldId id="288" r:id="rId9"/>
    <p:sldId id="260" r:id="rId10"/>
    <p:sldId id="294" r:id="rId11"/>
    <p:sldId id="268" r:id="rId12"/>
    <p:sldId id="292" r:id="rId13"/>
    <p:sldId id="264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ora" pitchFamily="2" charset="0"/>
      <p:regular r:id="rId21"/>
      <p:bold r:id="rId22"/>
      <p:italic r:id="rId23"/>
      <p:boldItalic r:id="rId24"/>
    </p:embeddedFont>
    <p:embeddedFont>
      <p:font typeface="Montserrat" pitchFamily="2" charset="0"/>
      <p:regular r:id="rId25"/>
      <p:bold r:id="rId26"/>
      <p:boldItalic r:id="rId27"/>
    </p:embeddedFont>
    <p:embeddedFont>
      <p:font typeface="Montserrat Medium" pitchFamily="2" charset="0"/>
      <p:regular r:id="rId28"/>
      <p:italic r:id="rId29"/>
    </p:embeddedFont>
    <p:embeddedFont>
      <p:font typeface="Montserrat SemiBold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14">
          <p15:clr>
            <a:srgbClr val="A4A3A4"/>
          </p15:clr>
        </p15:guide>
        <p15:guide id="4" pos="415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4110">
          <p15:clr>
            <a:srgbClr val="A4A3A4"/>
          </p15:clr>
        </p15:guide>
        <p15:guide id="7" pos="7469">
          <p15:clr>
            <a:srgbClr val="A4A3A4"/>
          </p15:clr>
        </p15:guide>
        <p15:guide id="8" pos="7265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3" roundtripDataSignature="AMtx7mg1YvV5+MhXxXAXvoyTavmrVD09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7"/>
    <p:restoredTop sz="94681"/>
  </p:normalViewPr>
  <p:slideViewPr>
    <p:cSldViewPr snapToGrid="0">
      <p:cViewPr varScale="1">
        <p:scale>
          <a:sx n="82" d="100"/>
          <a:sy n="82" d="100"/>
        </p:scale>
        <p:origin x="710" y="62"/>
      </p:cViewPr>
      <p:guideLst>
        <p:guide orient="horz" pos="2160"/>
        <p:guide pos="3840"/>
        <p:guide orient="horz" pos="414"/>
        <p:guide pos="415"/>
        <p:guide orient="horz" pos="3906"/>
        <p:guide orient="horz" pos="4110"/>
        <p:guide pos="7469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3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 Medium" pitchFamily="2" charset="0"/>
                <a:ea typeface="Montserrat Medium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 Medium" pitchFamily="2" charset="0"/>
                <a:ea typeface="Montserrat Medium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 Medium" pitchFamily="2" charset="0"/>
                <a:ea typeface="Montserrat Medium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Montserrat Medium" pitchFamily="2" charset="0"/>
              </a:defRPr>
            </a:lvl1pPr>
          </a:lstStyle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Montserrat Medium" pitchFamily="2" charset="0"/>
        <a:ea typeface="Montserrat Medium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Medium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  <a:latin typeface="Montserrat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715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  <a:latin typeface="Montserrat Medium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7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Montserrat Medium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Medium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Medium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ontserrat Medium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Medium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ontserrat Medium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Medium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ontserrat Medium" pitchFamily="2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ontserrat Medium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ontserrat Medium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Medium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Medium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 Medium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 Medium" pitchFamily="2" charset="0"/>
                <a:ea typeface="Montserrat Medium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 Medium" pitchFamily="2" charset="0"/>
                <a:ea typeface="Montserrat Medium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 Medium" pitchFamily="2" charset="0"/>
                <a:ea typeface="Montserrat Medium" pitchFamily="2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 Medium" pitchFamily="2" charset="0"/>
          <a:ea typeface="Montserrat Medium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 Medium" pitchFamily="2" charset="0"/>
          <a:ea typeface="Montserrat Medium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0" y="0"/>
            <a:ext cx="36721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236" y="370055"/>
            <a:ext cx="2587482" cy="137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4155" y="130611"/>
            <a:ext cx="1861762" cy="185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42D0E3-9A3F-41B3-984F-9ED00213C47E}"/>
              </a:ext>
            </a:extLst>
          </p:cNvPr>
          <p:cNvSpPr txBox="1"/>
          <p:nvPr/>
        </p:nvSpPr>
        <p:spPr>
          <a:xfrm>
            <a:off x="3862205" y="1828799"/>
            <a:ext cx="37609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BEDE6-FE0E-4E67-944A-26B5F411A546}"/>
              </a:ext>
            </a:extLst>
          </p:cNvPr>
          <p:cNvSpPr txBox="1"/>
          <p:nvPr/>
        </p:nvSpPr>
        <p:spPr>
          <a:xfrm>
            <a:off x="3862205" y="2234213"/>
            <a:ext cx="7692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  <a:p>
            <a:r>
              <a:rPr lang="en-GB" sz="3200" dirty="0">
                <a:solidFill>
                  <a:schemeClr val="accent3">
                    <a:lumMod val="90000"/>
                    <a:lumOff val="10000"/>
                  </a:schemeClr>
                </a:solidFill>
                <a:latin typeface="Montserrat" pitchFamily="2" charset="0"/>
              </a:rPr>
              <a:t>Ks 2 Reading Parent Meeting</a:t>
            </a:r>
          </a:p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Reading Cafe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Every Friday 14:45-15:15 in KS1 (parents invited in from 6</a:t>
            </a:r>
            <a:r>
              <a:rPr lang="en-GB" baseline="30000" dirty="0">
                <a:solidFill>
                  <a:schemeClr val="tx1"/>
                </a:solidFill>
                <a:latin typeface="Lora" pitchFamily="2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 October 2023)</a:t>
            </a:r>
          </a:p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Once a term in KS2  - First reading café 6</a:t>
            </a:r>
            <a:r>
              <a:rPr lang="en-GB" baseline="30000" dirty="0">
                <a:solidFill>
                  <a:schemeClr val="tx1"/>
                </a:solidFill>
                <a:latin typeface="Lora" pitchFamily="2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 October 2023 and following dates shared on newsletters throughout the term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689AB8-89D5-44C3-8C56-0DD34B4B7965}"/>
              </a:ext>
            </a:extLst>
          </p:cNvPr>
          <p:cNvGrpSpPr/>
          <p:nvPr/>
        </p:nvGrpSpPr>
        <p:grpSpPr>
          <a:xfrm>
            <a:off x="23542" y="5437844"/>
            <a:ext cx="12209006" cy="1273482"/>
            <a:chOff x="-8503" y="5584518"/>
            <a:chExt cx="12209006" cy="12734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17DC0D-1DCD-4842-B0E3-850DEDA4AA64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019EBD-51AF-4362-A898-37AF2D180D32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E21DB9C-1528-41B5-9555-A1C25DD91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9" name="Google Shape;222;p11">
                <a:extLst>
                  <a:ext uri="{FF2B5EF4-FFF2-40B4-BE49-F238E27FC236}">
                    <a16:creationId xmlns:a16="http://schemas.microsoft.com/office/drawing/2014/main" id="{D56E6F1C-6861-44B8-B5D9-FC1443CABE46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6" name="Picture 5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A2108C04-C3D2-4122-ADCB-3ECE455C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41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4BC9-3354-4027-9C3E-C8B49C48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" y="3590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Lora" pitchFamily="2" charset="0"/>
              </a:rPr>
              <a:t>Roles and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6791-A7B3-4A13-B4C5-2F121D24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420156"/>
            <a:ext cx="12152243" cy="4224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Lora" pitchFamily="2" charset="0"/>
              </a:rPr>
              <a:t>Bronze/Silver/Gold bookmarks for engagement in reading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Lora" pitchFamily="2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latin typeface="Lora" pitchFamily="2" charset="0"/>
              </a:rPr>
              <a:t>To promote engagement in reluctant readers: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Lora" pitchFamily="2" charset="0"/>
              </a:rPr>
              <a:t>Each term, one child per class for vending book reward for high engagement and interest </a:t>
            </a:r>
          </a:p>
          <a:p>
            <a:endParaRPr lang="en-GB" sz="2000" dirty="0">
              <a:solidFill>
                <a:schemeClr val="tx1"/>
              </a:solidFill>
              <a:latin typeface="Lora" pitchFamily="2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latin typeface="Lora" pitchFamily="2" charset="0"/>
              </a:rPr>
              <a:t>For consistent readers: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Lora" pitchFamily="2" charset="0"/>
              </a:rPr>
              <a:t>Each week, if you have 5 x reading record signature, 1 winners a week will choose from the goody box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Lora" pitchFamily="2" charset="0"/>
              </a:rPr>
              <a:t>Over the term, whichever class earns the most 5 x signatures for highest engagement will earn an playtime.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Lora" pitchFamily="2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Lora" pitchFamily="2" charset="0"/>
              </a:rPr>
              <a:t>Reading ambassadors  - proactively promoting reading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F1E250-8539-4505-BDFD-5B3ADD45AFC6}"/>
              </a:ext>
            </a:extLst>
          </p:cNvPr>
          <p:cNvGrpSpPr/>
          <p:nvPr/>
        </p:nvGrpSpPr>
        <p:grpSpPr>
          <a:xfrm>
            <a:off x="23542" y="5437844"/>
            <a:ext cx="12209006" cy="1273482"/>
            <a:chOff x="-8503" y="5584518"/>
            <a:chExt cx="12209006" cy="12734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CE47F1-1AF0-44C3-BC13-862A7DDFBDD1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AC8166D-0485-4A69-BA1B-902D01163642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D10A4CC-FB1E-4CFD-B097-39458278C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9" name="Google Shape;222;p11">
                <a:extLst>
                  <a:ext uri="{FF2B5EF4-FFF2-40B4-BE49-F238E27FC236}">
                    <a16:creationId xmlns:a16="http://schemas.microsoft.com/office/drawing/2014/main" id="{867D9E0E-51FB-4F24-9EA6-50AD72A63820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6" name="Picture 5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E48FE6FA-6029-4AC6-A7D7-DFFB9939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6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B82E-FC84-41EA-A41C-5D04312D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ora" pitchFamily="2" charset="0"/>
              </a:rPr>
              <a:t>Text Analysis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EADD-9C93-4946-9784-CE00243E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Lora" pitchFamily="2" charset="0"/>
              </a:rPr>
              <a:t>Refer to Intents set out for each year.</a:t>
            </a:r>
          </a:p>
          <a:p>
            <a:r>
              <a:rPr lang="en-GB" sz="2400" dirty="0">
                <a:latin typeface="Lora" pitchFamily="2" charset="0"/>
              </a:rPr>
              <a:t>Focus on exploring the language </a:t>
            </a:r>
          </a:p>
          <a:p>
            <a:r>
              <a:rPr lang="en-GB" sz="2400" dirty="0">
                <a:latin typeface="Lora" pitchFamily="2" charset="0"/>
              </a:rPr>
              <a:t>Constant discussion between us and the class, with the children mirroring annotations on the board on their sheets </a:t>
            </a:r>
          </a:p>
          <a:p>
            <a:r>
              <a:rPr lang="en-GB" sz="2400" dirty="0">
                <a:latin typeface="Lora" pitchFamily="2" charset="0"/>
              </a:rPr>
              <a:t>Keep work in evidence file </a:t>
            </a:r>
          </a:p>
          <a:p>
            <a:endParaRPr lang="en-GB" dirty="0">
              <a:latin typeface="Lo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ABFED2-252F-4262-B26F-017CEABAAEFB}"/>
              </a:ext>
            </a:extLst>
          </p:cNvPr>
          <p:cNvGrpSpPr/>
          <p:nvPr/>
        </p:nvGrpSpPr>
        <p:grpSpPr>
          <a:xfrm>
            <a:off x="23542" y="5437844"/>
            <a:ext cx="12209006" cy="1273482"/>
            <a:chOff x="-8503" y="5584518"/>
            <a:chExt cx="12209006" cy="12734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D66BA0-CF97-4760-9B73-AA0D0459DFCF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17FE8C-CD91-4815-8F03-6E95F07D62CC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2E66D20-E149-4B19-8487-7A2AA6CB6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9" name="Google Shape;222;p11">
                <a:extLst>
                  <a:ext uri="{FF2B5EF4-FFF2-40B4-BE49-F238E27FC236}">
                    <a16:creationId xmlns:a16="http://schemas.microsoft.com/office/drawing/2014/main" id="{A7A8F7A8-9CA3-49B6-BA11-85846F2A0D11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6" name="Picture 5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1E6BD7F9-6896-429C-9BFC-6504BF312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99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20" y="116632"/>
            <a:ext cx="7125113" cy="92447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Lora" pitchFamily="2" charset="0"/>
              </a:rPr>
              <a:t>Monday reading analysis lessons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DB662-D4DA-4547-93E3-3EEE70620E18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D7D754-870D-4B75-BD2C-FCAA84A99484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CD55E5-55F5-4EB1-B5E8-8952D80F430E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 Medium" pitchFamily="2" charset="0"/>
                </a:endParaRPr>
              </a:p>
            </p:txBody>
          </p:sp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36687ED-8F4A-49E8-A875-113A08962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9" name="Google Shape;222;p11">
                <a:extLst>
                  <a:ext uri="{FF2B5EF4-FFF2-40B4-BE49-F238E27FC236}">
                    <a16:creationId xmlns:a16="http://schemas.microsoft.com/office/drawing/2014/main" id="{E3E778D3-E2E5-4C6A-93C7-0C546BE7BF87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Medium" pitchFamily="2" charset="0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  <a:latin typeface="Montserrat Medium" pitchFamily="2" charset="0"/>
                </a:endParaRPr>
              </a:p>
            </p:txBody>
          </p:sp>
        </p:grpSp>
        <p:pic>
          <p:nvPicPr>
            <p:cNvPr id="6" name="Picture 5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C686FAF1-B155-48D3-A463-61A03FABE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151EE-DC44-4232-A553-64B1A882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085063"/>
            <a:ext cx="11580035" cy="5653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Lora" pitchFamily="2" charset="0"/>
              </a:rPr>
              <a:t>Monday lessons on a fortnightly rotation of:</a:t>
            </a:r>
          </a:p>
          <a:p>
            <a:pPr marL="0" indent="0">
              <a:buNone/>
            </a:pPr>
            <a:endParaRPr lang="en-GB" sz="2400" dirty="0">
              <a:latin typeface="Lora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Lora" pitchFamily="2" charset="0"/>
              </a:rPr>
              <a:t>Oral Reading Analysis – week 1 </a:t>
            </a:r>
          </a:p>
          <a:p>
            <a:pPr marL="0" indent="0">
              <a:buNone/>
            </a:pPr>
            <a:endParaRPr lang="en-GB" sz="2400" dirty="0">
              <a:latin typeface="Lora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Lora" pitchFamily="2" charset="0"/>
              </a:rPr>
              <a:t>Active modelled reading comprehension  - week 2</a:t>
            </a:r>
          </a:p>
          <a:p>
            <a:pPr marL="0" indent="0">
              <a:buNone/>
            </a:pPr>
            <a:endParaRPr lang="en-GB" sz="2400" dirty="0">
              <a:latin typeface="Lora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Lora" pitchFamily="2" charset="0"/>
              </a:rPr>
              <a:t>Both session are teacher guided </a:t>
            </a:r>
          </a:p>
          <a:p>
            <a:pPr marL="0" indent="0">
              <a:buNone/>
            </a:pPr>
            <a:endParaRPr lang="en-GB" sz="2400" dirty="0">
              <a:latin typeface="Lora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Lora" pitchFamily="2" charset="0"/>
              </a:rPr>
              <a:t>Once a term children apply these skills independently </a:t>
            </a:r>
          </a:p>
        </p:txBody>
      </p:sp>
    </p:spTree>
    <p:extLst>
      <p:ext uri="{BB962C8B-B14F-4D97-AF65-F5344CB8AC3E}">
        <p14:creationId xmlns:p14="http://schemas.microsoft.com/office/powerpoint/2010/main" val="100732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7125113" cy="9244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Lora" pitchFamily="2" charset="0"/>
              </a:rPr>
              <a:t>Guided reading sessions </a:t>
            </a:r>
            <a:endParaRPr lang="en-GB" sz="5400" dirty="0">
              <a:solidFill>
                <a:schemeClr val="tx1"/>
              </a:solidFill>
              <a:latin typeface="Lo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BCD8DB-7766-4541-B67C-9527E6D36651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9F99A4-DF04-46B5-AC41-B8A2D7E9D553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15C757-8192-42B9-A91C-52CE2E37C376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 Medium" pitchFamily="2" charset="0"/>
                </a:endParaRPr>
              </a:p>
            </p:txBody>
          </p:sp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6D4595A-BBD0-494F-B2B5-FC172D0CB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9" name="Google Shape;222;p11">
                <a:extLst>
                  <a:ext uri="{FF2B5EF4-FFF2-40B4-BE49-F238E27FC236}">
                    <a16:creationId xmlns:a16="http://schemas.microsoft.com/office/drawing/2014/main" id="{2732AE2C-44F6-4AD5-92A3-EB1BB6EAE136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Medium" pitchFamily="2" charset="0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  <a:latin typeface="Montserrat Medium" pitchFamily="2" charset="0"/>
                </a:endParaRPr>
              </a:p>
            </p:txBody>
          </p:sp>
        </p:grpSp>
        <p:pic>
          <p:nvPicPr>
            <p:cNvPr id="6" name="Picture 5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1DE8EBD9-EE94-40AC-8D9C-E8BC02461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4BA51D-B19B-4EC4-90F5-AEC3D3E70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66" y="1325548"/>
            <a:ext cx="11685588" cy="5103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Sessions take place x4 a week in short sharp sessions </a:t>
            </a:r>
          </a:p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Teacher works with a small, focus group </a:t>
            </a:r>
          </a:p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Rest of class practice independent reading </a:t>
            </a:r>
          </a:p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Children below 6 months of their actual age in their reading age will read at least 3 x a week with an adult 1:1 . </a:t>
            </a:r>
          </a:p>
          <a:p>
            <a:r>
              <a:rPr lang="en-GB" dirty="0">
                <a:solidFill>
                  <a:schemeClr val="tx1"/>
                </a:solidFill>
                <a:latin typeface="Lora" pitchFamily="2" charset="0"/>
              </a:rPr>
              <a:t>Additional phonics catch-up following ELS where needed </a:t>
            </a:r>
          </a:p>
        </p:txBody>
      </p:sp>
    </p:spTree>
    <p:extLst>
      <p:ext uri="{BB962C8B-B14F-4D97-AF65-F5344CB8AC3E}">
        <p14:creationId xmlns:p14="http://schemas.microsoft.com/office/powerpoint/2010/main" val="361907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77510" y="649791"/>
            <a:ext cx="7499176" cy="723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222222"/>
                </a:solidFill>
                <a:latin typeface="Montserrat Medium" pitchFamily="2" charset="0"/>
                <a:cs typeface="Arial" pitchFamily="34" charset="0"/>
              </a:rPr>
              <a:t>Our school reading scheme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222222"/>
                </a:solidFill>
                <a:latin typeface="Montserrat Medium" pitchFamily="2" charset="0"/>
                <a:cs typeface="Arial" pitchFamily="34" charset="0"/>
              </a:rPr>
              <a:t> </a:t>
            </a:r>
            <a:endParaRPr lang="en-US" altLang="en-US" dirty="0">
              <a:latin typeface="Montserrat Medium" pitchFamily="2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533211-8FCB-46D8-ABD2-19739EA0F5B6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DD3D75-72C9-4D00-9E50-7FA0FD6ABEE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78F296-2AD2-4EEE-A736-95D29765ED0A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 Medium" pitchFamily="2" charset="0"/>
                </a:endParaRPr>
              </a:p>
            </p:txBody>
          </p:sp>
          <p:pic>
            <p:nvPicPr>
              <p:cNvPr id="12" name="Picture 1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055C6E6C-2E2C-46D8-B2F6-255F7D07F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3" name="Google Shape;222;p11">
                <a:extLst>
                  <a:ext uri="{FF2B5EF4-FFF2-40B4-BE49-F238E27FC236}">
                    <a16:creationId xmlns:a16="http://schemas.microsoft.com/office/drawing/2014/main" id="{79544BB4-0628-4369-B74B-B7C48CCB922F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Medium" pitchFamily="2" charset="0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  <a:latin typeface="Montserrat Medium" pitchFamily="2" charset="0"/>
                </a:endParaRPr>
              </a:p>
            </p:txBody>
          </p:sp>
        </p:grpSp>
        <p:pic>
          <p:nvPicPr>
            <p:cNvPr id="10" name="Picture 9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31312C02-78D1-495D-8170-765760E6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0306E0-EFAA-4A34-B751-F0E915881D19}"/>
              </a:ext>
            </a:extLst>
          </p:cNvPr>
          <p:cNvSpPr txBox="1">
            <a:spLocks/>
          </p:cNvSpPr>
          <p:nvPr/>
        </p:nvSpPr>
        <p:spPr>
          <a:xfrm>
            <a:off x="391985" y="1745642"/>
            <a:ext cx="11247783" cy="374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 pitchFamily="2" charset="0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>
                <a:latin typeface="Lora" pitchFamily="2" charset="0"/>
              </a:rPr>
              <a:t>Oxford Reading Scheme</a:t>
            </a:r>
          </a:p>
          <a:p>
            <a:r>
              <a:rPr lang="en-GB" dirty="0">
                <a:latin typeface="Lora" pitchFamily="2" charset="0"/>
              </a:rPr>
              <a:t>Caters for the whole of Primary </a:t>
            </a:r>
          </a:p>
          <a:p>
            <a:r>
              <a:rPr lang="en-GB" dirty="0">
                <a:latin typeface="Lora" pitchFamily="2" charset="0"/>
              </a:rPr>
              <a:t>Across the Trust </a:t>
            </a:r>
          </a:p>
          <a:p>
            <a:r>
              <a:rPr lang="en-GB" sz="2600" dirty="0">
                <a:latin typeface="Lora" pitchFamily="2" charset="0"/>
              </a:rPr>
              <a:t>Speed and fluency </a:t>
            </a:r>
          </a:p>
          <a:p>
            <a:r>
              <a:rPr lang="en-GB" sz="2600" dirty="0">
                <a:latin typeface="Lora" pitchFamily="2" charset="0"/>
              </a:rPr>
              <a:t>90% accuracy </a:t>
            </a:r>
          </a:p>
          <a:p>
            <a:endParaRPr lang="en-GB" dirty="0">
              <a:latin typeface="Lora" pitchFamily="2" charset="0"/>
            </a:endParaRPr>
          </a:p>
          <a:p>
            <a:r>
              <a:rPr lang="en-GB" dirty="0">
                <a:latin typeface="Lora" pitchFamily="2" charset="0"/>
              </a:rPr>
              <a:t>Without this, the level is too challenging and they need to move down. </a:t>
            </a:r>
          </a:p>
          <a:p>
            <a:r>
              <a:rPr lang="en-GB" dirty="0">
                <a:latin typeface="Lora" pitchFamily="2" charset="0"/>
              </a:rPr>
              <a:t>Discussion with parents on reasons behind this.</a:t>
            </a:r>
          </a:p>
          <a:p>
            <a:endParaRPr lang="en-GB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8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Lora" pitchFamily="2" charset="0"/>
              </a:rPr>
              <a:t>KS2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8" y="2217773"/>
            <a:ext cx="11533094" cy="4383323"/>
          </a:xfrm>
        </p:spPr>
        <p:txBody>
          <a:bodyPr>
            <a:normAutofit/>
          </a:bodyPr>
          <a:lstStyle/>
          <a:p>
            <a:r>
              <a:rPr lang="en-GB" dirty="0">
                <a:latin typeface="Lora" pitchFamily="2" charset="0"/>
              </a:rPr>
              <a:t>Level 8 – 20</a:t>
            </a:r>
          </a:p>
          <a:p>
            <a:r>
              <a:rPr lang="en-GB" dirty="0">
                <a:latin typeface="Lora" pitchFamily="2" charset="0"/>
              </a:rPr>
              <a:t>A range of fiction and nonfiction texts  - mainly Oxford Tree Tops and Project X.</a:t>
            </a:r>
          </a:p>
          <a:p>
            <a:r>
              <a:rPr lang="en-GB" dirty="0">
                <a:latin typeface="Lora" pitchFamily="2" charset="0"/>
              </a:rPr>
              <a:t>Aim is to be off the scheme by end of Y4</a:t>
            </a:r>
          </a:p>
          <a:p>
            <a:r>
              <a:rPr lang="en-GB" sz="2600" dirty="0">
                <a:latin typeface="Lora" pitchFamily="2" charset="0"/>
              </a:rPr>
              <a:t>The government says </a:t>
            </a:r>
            <a:r>
              <a:rPr lang="en-GB" sz="2600" b="1" dirty="0">
                <a:latin typeface="Lora" pitchFamily="2" charset="0"/>
              </a:rPr>
              <a:t>KS2</a:t>
            </a:r>
            <a:r>
              <a:rPr lang="en-GB" sz="2600" dirty="0">
                <a:latin typeface="Lora" pitchFamily="2" charset="0"/>
              </a:rPr>
              <a:t> reading tests, which takes one hour to complete, should be between 1,500 and 2,300 </a:t>
            </a:r>
            <a:r>
              <a:rPr lang="en-GB" sz="2600" b="1" dirty="0">
                <a:latin typeface="Lora" pitchFamily="2" charset="0"/>
              </a:rPr>
              <a:t>words</a:t>
            </a:r>
            <a:r>
              <a:rPr lang="en-GB" sz="2600" dirty="0">
                <a:latin typeface="Lora" pitchFamily="2" charset="0"/>
              </a:rPr>
              <a:t> long.</a:t>
            </a:r>
          </a:p>
          <a:p>
            <a:endParaRPr lang="en-GB" dirty="0">
              <a:latin typeface="Lora" pitchFamily="2" charset="0"/>
            </a:endParaRPr>
          </a:p>
          <a:p>
            <a:endParaRPr lang="en-GB" dirty="0">
              <a:latin typeface="Lora" pitchFamily="2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868" y="665163"/>
            <a:ext cx="1962490" cy="2074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2A65E8-1B84-4590-AF85-30E270EC2ACB}"/>
              </a:ext>
            </a:extLst>
          </p:cNvPr>
          <p:cNvGrpSpPr/>
          <p:nvPr/>
        </p:nvGrpSpPr>
        <p:grpSpPr>
          <a:xfrm>
            <a:off x="23542" y="5437844"/>
            <a:ext cx="12209006" cy="1273482"/>
            <a:chOff x="-8503" y="5584518"/>
            <a:chExt cx="12209006" cy="12734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9C4276D-CB72-41A7-8D03-2A17F1ADF8E7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CF1BE59-FB28-44D0-A994-BD79A7523184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C63DED9-1A09-4C0E-89C1-A844D3C88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0" name="Google Shape;222;p11">
                <a:extLst>
                  <a:ext uri="{FF2B5EF4-FFF2-40B4-BE49-F238E27FC236}">
                    <a16:creationId xmlns:a16="http://schemas.microsoft.com/office/drawing/2014/main" id="{68BA8257-29BE-4970-B453-C32E864923CF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7" name="Picture 6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B554169B-4A1D-4A73-942B-D392FFD26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4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7" y="1282523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Lora" pitchFamily="2" charset="0"/>
              </a:rPr>
              <a:t>Reading for pleasure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5" y="2687781"/>
            <a:ext cx="11625943" cy="3749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>
                <a:solidFill>
                  <a:srgbClr val="00B050"/>
                </a:solidFill>
                <a:latin typeface="Lora" pitchFamily="2" charset="0"/>
              </a:rPr>
              <a:t>Studies have shown that those who read for pleasure have higher levels of self-esteem and a greater ability to cope with difficult situations</a:t>
            </a:r>
            <a:endParaRPr lang="en-GB" sz="2400" i="1" dirty="0">
              <a:latin typeface="Lora" pitchFamily="2" charset="0"/>
            </a:endParaRPr>
          </a:p>
          <a:p>
            <a:r>
              <a:rPr lang="en-GB" sz="2400" i="1" dirty="0">
                <a:latin typeface="Lora" pitchFamily="2" charset="0"/>
              </a:rPr>
              <a:t>At one time, your child will have two reading book at home: 1 x reading scheme and 1 x reading for pleasure </a:t>
            </a:r>
          </a:p>
          <a:p>
            <a:r>
              <a:rPr lang="en-GB" sz="2400" i="1" dirty="0">
                <a:latin typeface="Lora" pitchFamily="2" charset="0"/>
              </a:rPr>
              <a:t>Library/from class bookshelf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6155" y="768820"/>
            <a:ext cx="1332410" cy="2718482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5625163" y="1282523"/>
            <a:ext cx="4414394" cy="1506583"/>
          </a:xfrm>
          <a:prstGeom prst="mathMultiply">
            <a:avLst/>
          </a:prstGeom>
          <a:solidFill>
            <a:srgbClr val="FF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76721F-BDE8-46C5-B45F-B54F39AC5B27}"/>
              </a:ext>
            </a:extLst>
          </p:cNvPr>
          <p:cNvGrpSpPr/>
          <p:nvPr/>
        </p:nvGrpSpPr>
        <p:grpSpPr>
          <a:xfrm>
            <a:off x="23542" y="5437844"/>
            <a:ext cx="12209006" cy="1273482"/>
            <a:chOff x="-8503" y="5584518"/>
            <a:chExt cx="12209006" cy="12734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BA823F-287D-4116-BD38-C6AF89C9FFCA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8B5F45-C4A8-46BA-B6B1-494575A10F40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4F0EB86-1592-49F1-AE3C-044DA6CF1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1" name="Google Shape;222;p11">
                <a:extLst>
                  <a:ext uri="{FF2B5EF4-FFF2-40B4-BE49-F238E27FC236}">
                    <a16:creationId xmlns:a16="http://schemas.microsoft.com/office/drawing/2014/main" id="{DA0222C1-7649-41B5-9AB5-4560A9250C66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8" name="Picture 7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F3B0A846-F5C0-4DC0-B035-4C2C2746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41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ora" pitchFamily="2" charset="0"/>
              </a:rPr>
              <a:t>Class Texts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7" y="2343225"/>
            <a:ext cx="10515600" cy="374996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Lora" pitchFamily="2" charset="0"/>
              </a:rPr>
              <a:t>From Year 2 upwards, each class has a Classic Text they read for 15 minutes at the end of the day. </a:t>
            </a:r>
          </a:p>
          <a:p>
            <a:r>
              <a:rPr lang="en-GB" sz="2400" dirty="0">
                <a:latin typeface="Lora" pitchFamily="2" charset="0"/>
              </a:rPr>
              <a:t>It encourages them to listen to reading out loud being modelled, and to enjoy a text they may not choose themselves.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5328D-BF88-4E78-8219-892C7578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69" y="4045858"/>
            <a:ext cx="6297113" cy="31440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305171-362E-4AC9-BB4C-9B422AD4FCD7}"/>
              </a:ext>
            </a:extLst>
          </p:cNvPr>
          <p:cNvGrpSpPr/>
          <p:nvPr/>
        </p:nvGrpSpPr>
        <p:grpSpPr>
          <a:xfrm>
            <a:off x="0" y="5617884"/>
            <a:ext cx="12209006" cy="1273482"/>
            <a:chOff x="-8503" y="5584518"/>
            <a:chExt cx="12209006" cy="12734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F75AC2-4D7D-49E1-88B0-96AAACA83875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171044-3F67-481C-A705-0D975BF2E0A0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D5B22A6-4453-4A95-B49B-7FCD179ED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0" name="Google Shape;222;p11">
                <a:extLst>
                  <a:ext uri="{FF2B5EF4-FFF2-40B4-BE49-F238E27FC236}">
                    <a16:creationId xmlns:a16="http://schemas.microsoft.com/office/drawing/2014/main" id="{2C5048AC-FCB3-4CA7-8AAC-BD6C48335DD9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7" name="Picture 6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C685D19A-2045-4DD0-9828-1E312EC73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63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58455" y="-99050"/>
            <a:ext cx="11228784" cy="1470025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Lora" pitchFamily="2" charset="0"/>
              </a:rPr>
              <a:t>Investigations: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42" y="1633369"/>
            <a:ext cx="11737304" cy="357795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Lora" pitchFamily="2" charset="0"/>
              </a:rPr>
              <a:t>Investigation = spelling </a:t>
            </a:r>
            <a:r>
              <a:rPr lang="en-GB" sz="2400" i="1" dirty="0">
                <a:solidFill>
                  <a:schemeClr val="tx1"/>
                </a:solidFill>
                <a:latin typeface="Lora" pitchFamily="2" charset="0"/>
              </a:rPr>
              <a:t>patterns, their rules &amp; exceptions </a:t>
            </a:r>
            <a:r>
              <a:rPr lang="en-GB" sz="2400" dirty="0">
                <a:solidFill>
                  <a:schemeClr val="tx1"/>
                </a:solidFill>
                <a:latin typeface="Lora" pitchFamily="2" charset="0"/>
              </a:rPr>
              <a:t>rather than discrete spellings </a:t>
            </a:r>
          </a:p>
          <a:p>
            <a:pPr algn="l"/>
            <a:endParaRPr lang="en-GB" sz="2400" dirty="0">
              <a:solidFill>
                <a:schemeClr val="tx1"/>
              </a:solidFill>
              <a:latin typeface="Lora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Lora" pitchFamily="2" charset="0"/>
              </a:rPr>
              <a:t>The aim is to give children skills that they can use based on their knowledge &amp; understanding of how spellings work, in order to successfully spell an unknown word.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ED3195-647A-4F23-84A9-3863493BD69C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15978C-16F4-471E-86C2-B4B73DA16DD5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F6B537-14DA-48F5-8402-D9D793A3C9ED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 Medium" pitchFamily="2" charset="0"/>
                </a:endParaRPr>
              </a:p>
            </p:txBody>
          </p:sp>
          <p:pic>
            <p:nvPicPr>
              <p:cNvPr id="8" name="Picture 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968039E-A35D-4077-8A2D-7FE21D064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9" name="Google Shape;222;p11">
                <a:extLst>
                  <a:ext uri="{FF2B5EF4-FFF2-40B4-BE49-F238E27FC236}">
                    <a16:creationId xmlns:a16="http://schemas.microsoft.com/office/drawing/2014/main" id="{F5ECADFC-E037-4DAD-9F96-27F919D5358C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Medium" pitchFamily="2" charset="0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  <a:latin typeface="Montserrat Medium" pitchFamily="2" charset="0"/>
                </a:endParaRPr>
              </a:p>
            </p:txBody>
          </p:sp>
        </p:grpSp>
        <p:pic>
          <p:nvPicPr>
            <p:cNvPr id="6" name="Picture 5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28A9AC73-9B2B-46E0-9DEF-0756C0EB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14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4162"/>
      </a:accent1>
      <a:accent2>
        <a:srgbClr val="DDB54C"/>
      </a:accent2>
      <a:accent3>
        <a:srgbClr val="06344C"/>
      </a:accent3>
      <a:accent4>
        <a:srgbClr val="549484"/>
      </a:accent4>
      <a:accent5>
        <a:srgbClr val="FFFFFF"/>
      </a:accent5>
      <a:accent6>
        <a:srgbClr val="FFFFFF"/>
      </a:accent6>
      <a:hlink>
        <a:srgbClr val="549484"/>
      </a:hlink>
      <a:folHlink>
        <a:srgbClr val="0D41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59B83544EE74D86E33D191FE86385" ma:contentTypeVersion="12" ma:contentTypeDescription="Create a new document." ma:contentTypeScope="" ma:versionID="7e11977e82a2c25a9a21a4f74ee5f22a">
  <xsd:schema xmlns:xsd="http://www.w3.org/2001/XMLSchema" xmlns:xs="http://www.w3.org/2001/XMLSchema" xmlns:p="http://schemas.microsoft.com/office/2006/metadata/properties" xmlns:ns2="321bc9fa-9f93-4031-b9a7-249cb5abc2ee" xmlns:ns3="c41d8e22-1441-46c6-868b-d7d4431d5101" targetNamespace="http://schemas.microsoft.com/office/2006/metadata/properties" ma:root="true" ma:fieldsID="2fa90a32d850c8ddde4be7b3ea43f1a3" ns2:_="" ns3:_="">
    <xsd:import namespace="321bc9fa-9f93-4031-b9a7-249cb5abc2ee"/>
    <xsd:import namespace="c41d8e22-1441-46c6-868b-d7d4431d5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c9fa-9f93-4031-b9a7-249cb5abc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d8e22-1441-46c6-868b-d7d4431d51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E9E27-F18E-4045-BFCE-737BD610F3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8F8E9-6E73-413F-957E-1D356EBD2659}">
  <ds:schemaRefs>
    <ds:schemaRef ds:uri="c41d8e22-1441-46c6-868b-d7d4431d5101"/>
    <ds:schemaRef ds:uri="http://schemas.microsoft.com/office/infopath/2007/PartnerControls"/>
    <ds:schemaRef ds:uri="321bc9fa-9f93-4031-b9a7-249cb5abc2e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36533C-FCDD-4244-B44A-738171D62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bc9fa-9f93-4031-b9a7-249cb5abc2ee"/>
    <ds:schemaRef ds:uri="c41d8e22-1441-46c6-868b-d7d4431d5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573</Words>
  <Application>Microsoft Office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Lora</vt:lpstr>
      <vt:lpstr>Montserrat SemiBold</vt:lpstr>
      <vt:lpstr>Montserrat Medium</vt:lpstr>
      <vt:lpstr>Montserrat</vt:lpstr>
      <vt:lpstr>Office Theme</vt:lpstr>
      <vt:lpstr>PowerPoint Presentation</vt:lpstr>
      <vt:lpstr>Text Analysis </vt:lpstr>
      <vt:lpstr>Monday reading analysis lessons </vt:lpstr>
      <vt:lpstr>Guided reading sessions </vt:lpstr>
      <vt:lpstr>PowerPoint Presentation</vt:lpstr>
      <vt:lpstr>KS2</vt:lpstr>
      <vt:lpstr>Reading for pleasure </vt:lpstr>
      <vt:lpstr>Class Texts </vt:lpstr>
      <vt:lpstr>Investigations:</vt:lpstr>
      <vt:lpstr>Reading Cafe</vt:lpstr>
      <vt:lpstr>Roles and Rewards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Welch</dc:creator>
  <cp:lastModifiedBy>CCassidy</cp:lastModifiedBy>
  <cp:revision>53</cp:revision>
  <dcterms:created xsi:type="dcterms:W3CDTF">2022-01-11T10:52:23Z</dcterms:created>
  <dcterms:modified xsi:type="dcterms:W3CDTF">2023-09-27T15:06:31Z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0x010100C1759B83544EE74D86E33D191FE86385</vt:lpwstr>
  </property>
</Properties>
</file>