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9" r:id="rId6"/>
    <p:sldId id="258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715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5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728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7781"/>
            <a:ext cx="10515600" cy="374996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37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455"/>
            <a:ext cx="10515600" cy="105331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58472"/>
            <a:ext cx="5181600" cy="401565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58472"/>
            <a:ext cx="5181600" cy="40156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04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35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11564"/>
            <a:ext cx="10515600" cy="112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9163"/>
            <a:ext cx="10515600" cy="411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8119" y="-24373"/>
            <a:ext cx="12260119" cy="1579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76335" y="459189"/>
            <a:ext cx="124369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9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126" y="46442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Bell MT" panose="02020503060305020303" pitchFamily="18" charset="0"/>
              </a:rPr>
              <a:t>Welcome to Year 4.</a:t>
            </a:r>
            <a:br>
              <a:rPr lang="en-GB" dirty="0">
                <a:latin typeface="Bell MT" panose="02020503060305020303" pitchFamily="18" charset="0"/>
              </a:rPr>
            </a:br>
            <a:r>
              <a:rPr lang="en-GB" dirty="0">
                <a:latin typeface="Bell MT" panose="02020503060305020303" pitchFamily="18" charset="0"/>
              </a:rPr>
              <a:t>Let’s meet the team!</a:t>
            </a:r>
            <a:br>
              <a:rPr lang="en-GB" dirty="0">
                <a:latin typeface="Bell MT" panose="02020503060305020303" pitchFamily="18" charset="0"/>
              </a:rPr>
            </a:br>
            <a:br>
              <a:rPr lang="en-GB" dirty="0">
                <a:latin typeface="Bell MT" panose="02020503060305020303" pitchFamily="18" charset="0"/>
              </a:rPr>
            </a:br>
            <a:br>
              <a:rPr lang="en-GB" dirty="0">
                <a:latin typeface="Bell MT" panose="02020503060305020303" pitchFamily="18" charset="0"/>
              </a:rPr>
            </a:br>
            <a:endParaRPr lang="en-GB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0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2490" y="2473234"/>
            <a:ext cx="6043750" cy="3309686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Bell MT" panose="02020503060305020303" pitchFamily="18" charset="0"/>
              </a:rPr>
              <a:t>4 W – Mrs Wright</a:t>
            </a:r>
          </a:p>
          <a:p>
            <a:pPr algn="l"/>
            <a:endParaRPr lang="en-GB" sz="2800" dirty="0">
              <a:latin typeface="Bell MT" panose="02020503060305020303" pitchFamily="18" charset="0"/>
            </a:endParaRPr>
          </a:p>
          <a:p>
            <a:pPr algn="l"/>
            <a:r>
              <a:rPr lang="en-GB" sz="2800" dirty="0">
                <a:latin typeface="Bell MT" panose="02020503060305020303" pitchFamily="18" charset="0"/>
              </a:rPr>
              <a:t>4R – Mrs Rees</a:t>
            </a:r>
          </a:p>
          <a:p>
            <a:pPr algn="l"/>
            <a:endParaRPr lang="en-GB" sz="2800" dirty="0">
              <a:latin typeface="Bell MT" panose="02020503060305020303" pitchFamily="18" charset="0"/>
            </a:endParaRPr>
          </a:p>
          <a:p>
            <a:pPr algn="l"/>
            <a:r>
              <a:rPr lang="en-GB" sz="2800" dirty="0">
                <a:latin typeface="Bell MT" panose="02020503060305020303" pitchFamily="18" charset="0"/>
              </a:rPr>
              <a:t>Phase 2 Leader(Year 3 and 4) – Mrs Rees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974" y="-78377"/>
            <a:ext cx="5581374" cy="76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3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                                                 </a:t>
            </a:r>
            <a:r>
              <a:rPr lang="en-GB" dirty="0">
                <a:latin typeface="Bell MT" panose="02020503060305020303" pitchFamily="18" charset="0"/>
              </a:rPr>
              <a:t>Our support team for the year is:</a:t>
            </a:r>
          </a:p>
          <a:p>
            <a:r>
              <a:rPr lang="en-GB" dirty="0">
                <a:latin typeface="Bell MT" panose="02020503060305020303" pitchFamily="18" charset="0"/>
              </a:rPr>
              <a:t>                                                Mrs Wheal</a:t>
            </a:r>
          </a:p>
          <a:p>
            <a:pPr lvl="8"/>
            <a:r>
              <a:rPr lang="en-GB" sz="2800" dirty="0">
                <a:solidFill>
                  <a:srgbClr val="002060"/>
                </a:solidFill>
                <a:latin typeface="Bell MT" panose="02020503060305020303" pitchFamily="18" charset="0"/>
              </a:rPr>
              <a:t>       Mrs Wilkinson</a:t>
            </a:r>
          </a:p>
          <a:p>
            <a:pPr lvl="8"/>
            <a:r>
              <a:rPr lang="en-GB" sz="2800" dirty="0">
                <a:solidFill>
                  <a:srgbClr val="002060"/>
                </a:solidFill>
                <a:latin typeface="Bell MT" panose="02020503060305020303" pitchFamily="18" charset="0"/>
              </a:rPr>
              <a:t>       Mrs Graham</a:t>
            </a:r>
          </a:p>
          <a:p>
            <a:pPr lvl="8"/>
            <a:endParaRPr lang="en-GB" sz="28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lvl="8"/>
            <a:endParaRPr lang="en-GB" sz="28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lvl="8"/>
            <a:r>
              <a:rPr lang="en-GB" sz="2800" dirty="0">
                <a:solidFill>
                  <a:srgbClr val="002060"/>
                </a:solidFill>
                <a:latin typeface="Bell MT" panose="02020503060305020303" pitchFamily="18" charset="0"/>
              </a:rPr>
              <a:t>      Mrs Farmer will be providing PPA</a:t>
            </a:r>
          </a:p>
          <a:p>
            <a:pPr marL="3657600" lvl="8" indent="0">
              <a:buNone/>
            </a:pPr>
            <a:r>
              <a:rPr lang="en-GB" sz="2800" dirty="0">
                <a:solidFill>
                  <a:srgbClr val="002060"/>
                </a:solidFill>
                <a:latin typeface="Bell MT" panose="02020503060305020303" pitchFamily="18" charset="0"/>
              </a:rPr>
              <a:t>         cover across the year group.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0" y="496387"/>
            <a:ext cx="4723534" cy="62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F1BC-F4CE-4CA8-820A-90D46528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617"/>
            <a:ext cx="10515600" cy="885683"/>
          </a:xfrm>
        </p:spPr>
        <p:txBody>
          <a:bodyPr/>
          <a:lstStyle/>
          <a:p>
            <a:pPr algn="ctr"/>
            <a:r>
              <a:rPr lang="en-GB" dirty="0">
                <a:latin typeface="Bell MT" panose="02020503060305020303" pitchFamily="18" charset="0"/>
              </a:rPr>
              <a:t>Outline of our 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B0260-A77A-4D42-B701-64B911C45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300"/>
            <a:ext cx="10515600" cy="49530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Bell MT" panose="02020503060305020303" pitchFamily="18" charset="0"/>
              </a:rPr>
              <a:t>TT </a:t>
            </a:r>
            <a:r>
              <a:rPr lang="en-GB" dirty="0" err="1">
                <a:latin typeface="Bell MT" panose="02020503060305020303" pitchFamily="18" charset="0"/>
              </a:rPr>
              <a:t>Rockstars</a:t>
            </a:r>
            <a:r>
              <a:rPr lang="en-GB" dirty="0">
                <a:latin typeface="Bell MT" panose="02020503060305020303" pitchFamily="18" charset="0"/>
              </a:rPr>
              <a:t> – Multiplication tables practise.</a:t>
            </a:r>
          </a:p>
          <a:p>
            <a:r>
              <a:rPr lang="en-GB" dirty="0">
                <a:latin typeface="Bell MT" panose="02020503060305020303" pitchFamily="18" charset="0"/>
              </a:rPr>
              <a:t>Maths (sets for Maths)</a:t>
            </a:r>
          </a:p>
          <a:p>
            <a:r>
              <a:rPr lang="en-GB" dirty="0">
                <a:latin typeface="Bell MT" panose="02020503060305020303" pitchFamily="18" charset="0"/>
              </a:rPr>
              <a:t>Assembly in classroom via video presentation.</a:t>
            </a:r>
          </a:p>
          <a:p>
            <a:r>
              <a:rPr lang="en-GB" dirty="0">
                <a:latin typeface="Bell MT" panose="02020503060305020303" pitchFamily="18" charset="0"/>
              </a:rPr>
              <a:t>Break</a:t>
            </a:r>
          </a:p>
          <a:p>
            <a:r>
              <a:rPr lang="en-GB" dirty="0">
                <a:latin typeface="Bell MT" panose="02020503060305020303" pitchFamily="18" charset="0"/>
              </a:rPr>
              <a:t>English </a:t>
            </a:r>
          </a:p>
          <a:p>
            <a:r>
              <a:rPr lang="en-GB" dirty="0">
                <a:latin typeface="Bell MT" panose="02020503060305020303" pitchFamily="18" charset="0"/>
              </a:rPr>
              <a:t>SPAG and Handwriting</a:t>
            </a:r>
          </a:p>
          <a:p>
            <a:r>
              <a:rPr lang="en-GB" dirty="0">
                <a:latin typeface="Bell MT" panose="02020503060305020303" pitchFamily="18" charset="0"/>
              </a:rPr>
              <a:t>Lunch</a:t>
            </a:r>
          </a:p>
          <a:p>
            <a:r>
              <a:rPr lang="en-GB" dirty="0">
                <a:latin typeface="Bell MT" panose="02020503060305020303" pitchFamily="18" charset="0"/>
              </a:rPr>
              <a:t>Creative Curriculum</a:t>
            </a:r>
          </a:p>
          <a:p>
            <a:r>
              <a:rPr lang="en-GB" dirty="0">
                <a:latin typeface="Bell MT" panose="02020503060305020303" pitchFamily="18" charset="0"/>
              </a:rPr>
              <a:t>Classic Read.</a:t>
            </a:r>
          </a:p>
          <a:p>
            <a:pPr marL="0" indent="0">
              <a:buNone/>
            </a:pPr>
            <a:r>
              <a:rPr lang="en-GB" b="1" dirty="0">
                <a:latin typeface="Bell MT" panose="02020503060305020303" pitchFamily="18" charset="0"/>
              </a:rPr>
              <a:t>* Reading for Pleasure – half hour session (Friday)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83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2FC8-0586-4C2D-9F57-97606A07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Bell MT" panose="02020503060305020303" pitchFamily="18" charset="0"/>
              </a:rPr>
              <a:t>Creative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189F-45A2-4615-A745-CD3D2B81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080"/>
            <a:ext cx="10515600" cy="4297219"/>
          </a:xfrm>
        </p:spPr>
        <p:txBody>
          <a:bodyPr>
            <a:normAutofit/>
          </a:bodyPr>
          <a:lstStyle/>
          <a:p>
            <a:r>
              <a:rPr lang="en-GB" dirty="0">
                <a:latin typeface="Bell MT" panose="02020503060305020303" pitchFamily="18" charset="0"/>
              </a:rPr>
              <a:t>During the afternoon we will be delivering a wide and balanced  curriculum.</a:t>
            </a:r>
          </a:p>
          <a:p>
            <a:endParaRPr lang="en-GB" dirty="0">
              <a:latin typeface="Bell MT" panose="02020503060305020303" pitchFamily="18" charset="0"/>
            </a:endParaRPr>
          </a:p>
          <a:p>
            <a:r>
              <a:rPr lang="en-GB" dirty="0">
                <a:latin typeface="Bell MT" panose="02020503060305020303" pitchFamily="18" charset="0"/>
              </a:rPr>
              <a:t>Our theme for term 1 is Climate Change and we will link the other areas of the curriculum to this theme.</a:t>
            </a:r>
          </a:p>
          <a:p>
            <a:endParaRPr lang="en-GB" dirty="0">
              <a:latin typeface="Bell MT" panose="02020503060305020303" pitchFamily="18" charset="0"/>
            </a:endParaRPr>
          </a:p>
          <a:p>
            <a:r>
              <a:rPr lang="en-GB" dirty="0">
                <a:latin typeface="Bell MT" panose="02020503060305020303" pitchFamily="18" charset="0"/>
              </a:rPr>
              <a:t>PE will be every Tuesday, so please come dressed in school PE kit for this day only. </a:t>
            </a:r>
          </a:p>
          <a:p>
            <a:endParaRPr lang="en-GB" dirty="0">
              <a:latin typeface="Bell MT" panose="02020503060305020303" pitchFamily="18" charset="0"/>
            </a:endParaRPr>
          </a:p>
          <a:p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C788-5897-4C43-BE77-3C538F79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2" y="26350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Bell MT" panose="02020503060305020303" pitchFamily="18" charset="0"/>
              </a:rPr>
              <a:t>Other elements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E78C6-7A6D-42A9-8D3B-5FF09C1E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266847"/>
            <a:ext cx="10515600" cy="49307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>
                <a:latin typeface="Bell MT" panose="02020503060305020303" pitchFamily="18" charset="0"/>
              </a:rPr>
              <a:t>The children will be receiving 5 x 15 mins sessions of handwriting.</a:t>
            </a:r>
          </a:p>
          <a:p>
            <a:pPr marL="0" indent="0">
              <a:buNone/>
            </a:pPr>
            <a:endParaRPr lang="en-GB" sz="12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sz="12800" dirty="0">
                <a:latin typeface="Bell MT" panose="02020503060305020303" pitchFamily="18" charset="0"/>
              </a:rPr>
              <a:t>Timetables – Everyday in preparation for the Year 4 compulsory times table test in June 2021.</a:t>
            </a:r>
          </a:p>
          <a:p>
            <a:pPr marL="0" indent="0">
              <a:buNone/>
            </a:pPr>
            <a:endParaRPr lang="en-GB" sz="12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sz="12800" dirty="0">
                <a:latin typeface="Bell MT" panose="02020503060305020303" pitchFamily="18" charset="0"/>
              </a:rPr>
              <a:t>Weekly comprehension and arithmetic lesson</a:t>
            </a:r>
          </a:p>
          <a:p>
            <a:pPr marL="0" indent="0">
              <a:buNone/>
            </a:pPr>
            <a:endParaRPr lang="en-GB" sz="12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sz="12800" dirty="0">
                <a:latin typeface="Bell MT" panose="02020503060305020303" pitchFamily="18" charset="0"/>
              </a:rPr>
              <a:t>Celebration assembly will continue every Friday for the children to bring in anything they are proud of.</a:t>
            </a:r>
          </a:p>
          <a:p>
            <a:pPr marL="0" indent="0">
              <a:buNone/>
            </a:pPr>
            <a:endParaRPr lang="en-GB" sz="12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sz="12800" dirty="0">
                <a:latin typeface="Bell MT" panose="02020503060305020303" pitchFamily="18" charset="0"/>
              </a:rPr>
              <a:t>Reading for pleasure books from the library will be issued every fortnight.</a:t>
            </a:r>
          </a:p>
          <a:p>
            <a:pPr marL="0" indent="0">
              <a:buNone/>
            </a:pPr>
            <a:endParaRPr lang="en-GB" sz="12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GB" dirty="0"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55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2F57-03BC-4321-BA86-01E89A64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B02D-CE2B-470A-BB10-945CE715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06" y="2217517"/>
            <a:ext cx="10515600" cy="4444539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Bell MT" panose="02020503060305020303" pitchFamily="18" charset="0"/>
              </a:rPr>
              <a:t>Friday is homework day.</a:t>
            </a:r>
          </a:p>
          <a:p>
            <a:r>
              <a:rPr lang="en-GB" dirty="0">
                <a:latin typeface="Bell MT" panose="02020503060305020303" pitchFamily="18" charset="0"/>
              </a:rPr>
              <a:t>Each week the children will receive  Grammar and Maths work based on the teaching of that week.</a:t>
            </a:r>
          </a:p>
          <a:p>
            <a:r>
              <a:rPr lang="en-GB" dirty="0">
                <a:latin typeface="Bell MT" panose="02020503060305020303" pitchFamily="18" charset="0"/>
              </a:rPr>
              <a:t>Spellings will be tested on a Friday  - every third week. </a:t>
            </a:r>
          </a:p>
          <a:p>
            <a:pPr marL="0" indent="0">
              <a:buNone/>
            </a:pPr>
            <a:r>
              <a:rPr lang="en-GB" b="1" dirty="0">
                <a:latin typeface="Bell MT" panose="02020503060305020303" pitchFamily="18" charset="0"/>
              </a:rPr>
              <a:t>Week one – investigation of spelling pattern.</a:t>
            </a:r>
          </a:p>
          <a:p>
            <a:pPr marL="0" indent="0">
              <a:buNone/>
            </a:pPr>
            <a:r>
              <a:rPr lang="en-GB" b="1" dirty="0">
                <a:latin typeface="Bell MT" panose="02020503060305020303" pitchFamily="18" charset="0"/>
              </a:rPr>
              <a:t>Week two  - continue to investigate the spelling pattern.</a:t>
            </a:r>
          </a:p>
          <a:p>
            <a:pPr marL="0" indent="0">
              <a:buNone/>
            </a:pPr>
            <a:r>
              <a:rPr lang="en-GB" b="1" dirty="0">
                <a:latin typeface="Bell MT" panose="02020503060305020303" pitchFamily="18" charset="0"/>
              </a:rPr>
              <a:t>Week three - Test 5 familiar words and 5 unknown words following the pattern.</a:t>
            </a:r>
            <a:endParaRPr lang="en-GB" dirty="0">
              <a:latin typeface="Bell MT" panose="02020503060305020303" pitchFamily="18" charset="0"/>
            </a:endParaRPr>
          </a:p>
          <a:p>
            <a:r>
              <a:rPr lang="en-GB" dirty="0">
                <a:latin typeface="Bell MT" panose="02020503060305020303" pitchFamily="18" charset="0"/>
              </a:rPr>
              <a:t>Reading regularly at home – Children to fill in Reading journal.</a:t>
            </a:r>
          </a:p>
          <a:p>
            <a:r>
              <a:rPr lang="en-GB" dirty="0">
                <a:latin typeface="Bell MT" panose="02020503060305020303" pitchFamily="18" charset="0"/>
              </a:rPr>
              <a:t>TT Rocks Stars. – times tables practice.</a:t>
            </a:r>
          </a:p>
          <a:p>
            <a:pPr marL="0" indent="0">
              <a:buNone/>
            </a:pPr>
            <a:endParaRPr lang="en-GB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b="1" i="1" dirty="0">
                <a:latin typeface="Bell MT" panose="02020503060305020303" pitchFamily="18" charset="0"/>
              </a:rPr>
              <a:t>Please make sure reading and spelling journals are in school every day.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31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Other info: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We are very limited in space in the classrooms, please can children bring book bags  and </a:t>
            </a:r>
            <a:r>
              <a:rPr lang="en-GB" b="1" dirty="0">
                <a:latin typeface="Bell MT" panose="02020503060305020303" pitchFamily="18" charset="0"/>
              </a:rPr>
              <a:t>not</a:t>
            </a:r>
            <a:r>
              <a:rPr lang="en-GB" dirty="0">
                <a:latin typeface="Bell MT" panose="02020503060305020303" pitchFamily="18" charset="0"/>
              </a:rPr>
              <a:t> large rucksacks. </a:t>
            </a:r>
          </a:p>
          <a:p>
            <a:r>
              <a:rPr lang="en-GB" dirty="0">
                <a:latin typeface="Bell MT" panose="02020503060305020303" pitchFamily="18" charset="0"/>
              </a:rPr>
              <a:t>We now have our lunch time provider – ‘Grow’ If your child would like to have hot lunches.</a:t>
            </a:r>
          </a:p>
        </p:txBody>
      </p:sp>
    </p:spTree>
    <p:extLst>
      <p:ext uri="{BB962C8B-B14F-4D97-AF65-F5344CB8AC3E}">
        <p14:creationId xmlns:p14="http://schemas.microsoft.com/office/powerpoint/2010/main" val="259252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E41D-B6FD-4E3F-87D0-EC236B03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Bell MT" panose="02020503060305020303" pitchFamily="18" charset="0"/>
              </a:rPr>
              <a:t>Finally!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005E-4276-4C16-AB55-ADF32B3E9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Bell MT" panose="02020503060305020303" pitchFamily="18" charset="0"/>
              </a:rPr>
              <a:t>Please feel free to come and talk to us about you child</a:t>
            </a:r>
            <a:r>
              <a:rPr lang="en-GB">
                <a:latin typeface="Bell MT" panose="02020503060305020303" pitchFamily="18" charset="0"/>
              </a:rPr>
              <a:t>. </a:t>
            </a:r>
            <a:endParaRPr lang="en-GB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GB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ell MT" panose="02020503060305020303" pitchFamily="18" charset="0"/>
              </a:rPr>
              <a:t>We are looking forward to a success and creative year!</a:t>
            </a:r>
          </a:p>
          <a:p>
            <a:pPr marL="0" indent="0">
              <a:buNone/>
            </a:pPr>
            <a:endParaRPr lang="en-GB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ell MT" panose="02020503060305020303" pitchFamily="18" charset="0"/>
              </a:rPr>
              <a:t>The Year 4 Team</a:t>
            </a:r>
          </a:p>
          <a:p>
            <a:pPr marL="0" indent="0">
              <a:buNone/>
            </a:pPr>
            <a:endParaRPr lang="en-GB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6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klands final" id="{4EA62E7D-6E01-4D4A-BBEC-19FE8B4ABC27}" vid="{8EA74D96-BC87-459B-946F-9F6F7BF197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Parklands blank template</Template>
  <TotalTime>853</TotalTime>
  <Words>417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Bell MT</vt:lpstr>
      <vt:lpstr>Calibri</vt:lpstr>
      <vt:lpstr>Calibri Light</vt:lpstr>
      <vt:lpstr>Twinkl Cursive Looped</vt:lpstr>
      <vt:lpstr>Office Theme</vt:lpstr>
      <vt:lpstr>Welcome to Year 4. Let’s meet the team!   </vt:lpstr>
      <vt:lpstr>PowerPoint Presentation</vt:lpstr>
      <vt:lpstr>PowerPoint Presentation</vt:lpstr>
      <vt:lpstr>Outline of our day.</vt:lpstr>
      <vt:lpstr>Creative Curriculum</vt:lpstr>
      <vt:lpstr>Other elements </vt:lpstr>
      <vt:lpstr>Homework</vt:lpstr>
      <vt:lpstr>Other info:</vt:lpstr>
      <vt:lpstr>Finally!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4.</dc:title>
  <dc:creator>CarolineRees</dc:creator>
  <cp:lastModifiedBy>Rachel Winstanley</cp:lastModifiedBy>
  <cp:revision>19</cp:revision>
  <dcterms:created xsi:type="dcterms:W3CDTF">2018-09-19T12:20:23Z</dcterms:created>
  <dcterms:modified xsi:type="dcterms:W3CDTF">2020-11-02T13:12:31Z</dcterms:modified>
</cp:coreProperties>
</file>