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0" r:id="rId5"/>
    <p:sldId id="261" r:id="rId6"/>
    <p:sldId id="259" r:id="rId7"/>
    <p:sldId id="262" r:id="rId8"/>
    <p:sldId id="265" r:id="rId9"/>
    <p:sldId id="268" r:id="rId10"/>
    <p:sldId id="266" r:id="rId11"/>
    <p:sldId id="267" r:id="rId12"/>
    <p:sldId id="269"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2" autoAdjust="0"/>
    <p:restoredTop sz="94660"/>
  </p:normalViewPr>
  <p:slideViewPr>
    <p:cSldViewPr snapToGrid="0">
      <p:cViewPr varScale="1">
        <p:scale>
          <a:sx n="86" d="100"/>
          <a:sy n="86" d="100"/>
        </p:scale>
        <p:origin x="43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002060"/>
                </a:solidFill>
              </a:defRPr>
            </a:lvl1pPr>
          </a:lstStyle>
          <a:p>
            <a:r>
              <a:rPr lang="en-US"/>
              <a:t>Click to edit Master title style</a:t>
            </a:r>
            <a:endParaRPr lang="en-GB" dirty="0"/>
          </a:p>
        </p:txBody>
      </p:sp>
      <p:sp>
        <p:nvSpPr>
          <p:cNvPr id="3" name="Subtitle 2"/>
          <p:cNvSpPr>
            <a:spLocks noGrp="1"/>
          </p:cNvSpPr>
          <p:nvPr>
            <p:ph type="subTitle" idx="1"/>
          </p:nvPr>
        </p:nvSpPr>
        <p:spPr>
          <a:xfrm>
            <a:off x="1524000" y="4127158"/>
            <a:ext cx="9144000" cy="1655762"/>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4785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186728"/>
            <a:ext cx="10515600" cy="1325563"/>
          </a:xfrm>
        </p:spPr>
        <p:txBody>
          <a:bodyPr/>
          <a:lstStyle>
            <a:lvl1pPr>
              <a:defRPr>
                <a:solidFill>
                  <a:srgbClr val="002060"/>
                </a:solidFill>
              </a:defRPr>
            </a:lvl1pPr>
          </a:lstStyle>
          <a:p>
            <a:r>
              <a:rPr lang="en-US"/>
              <a:t>Click to edit Master title style</a:t>
            </a:r>
            <a:endParaRPr lang="en-GB" dirty="0"/>
          </a:p>
        </p:txBody>
      </p:sp>
      <p:sp>
        <p:nvSpPr>
          <p:cNvPr id="3" name="Content Placeholder 2"/>
          <p:cNvSpPr>
            <a:spLocks noGrp="1"/>
          </p:cNvSpPr>
          <p:nvPr>
            <p:ph idx="1"/>
          </p:nvPr>
        </p:nvSpPr>
        <p:spPr>
          <a:xfrm>
            <a:off x="838200" y="2687781"/>
            <a:ext cx="10515600" cy="3749964"/>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5937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5"/>
            <a:ext cx="10515600" cy="1053314"/>
          </a:xfrm>
        </p:spPr>
        <p:txBody>
          <a:bodyPr/>
          <a:lstStyle>
            <a:lvl1pPr>
              <a:defRPr>
                <a:solidFill>
                  <a:srgbClr val="002060"/>
                </a:solidFill>
              </a:defRPr>
            </a:lvl1pPr>
          </a:lstStyle>
          <a:p>
            <a:r>
              <a:rPr lang="en-US"/>
              <a:t>Click to edit Master title style</a:t>
            </a:r>
            <a:endParaRPr lang="en-GB" dirty="0"/>
          </a:p>
        </p:txBody>
      </p:sp>
      <p:sp>
        <p:nvSpPr>
          <p:cNvPr id="3" name="Content Placeholder 2"/>
          <p:cNvSpPr>
            <a:spLocks noGrp="1"/>
          </p:cNvSpPr>
          <p:nvPr>
            <p:ph sz="half" idx="1"/>
          </p:nvPr>
        </p:nvSpPr>
        <p:spPr>
          <a:xfrm>
            <a:off x="838200" y="2558472"/>
            <a:ext cx="5181600" cy="4015653"/>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2558472"/>
            <a:ext cx="5181600" cy="401565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58504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590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11564"/>
            <a:ext cx="10515600" cy="1127269"/>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2429163"/>
            <a:ext cx="10515600" cy="41101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p:cNvPicPr>
            <a:picLocks noChangeAspect="1"/>
          </p:cNvPicPr>
          <p:nvPr userDrawn="1"/>
        </p:nvPicPr>
        <p:blipFill>
          <a:blip r:embed="rId6"/>
          <a:stretch>
            <a:fillRect/>
          </a:stretch>
        </p:blipFill>
        <p:spPr>
          <a:xfrm>
            <a:off x="-68119" y="-24373"/>
            <a:ext cx="12260119" cy="1579001"/>
          </a:xfrm>
          <a:prstGeom prst="rect">
            <a:avLst/>
          </a:prstGeom>
        </p:spPr>
      </p:pic>
      <p:pic>
        <p:nvPicPr>
          <p:cNvPr id="9" name="Picture 8"/>
          <p:cNvPicPr>
            <a:picLocks noChangeAspect="1"/>
          </p:cNvPicPr>
          <p:nvPr userDrawn="1"/>
        </p:nvPicPr>
        <p:blipFill>
          <a:blip r:embed="rId7"/>
          <a:stretch>
            <a:fillRect/>
          </a:stretch>
        </p:blipFill>
        <p:spPr>
          <a:xfrm>
            <a:off x="9076335" y="459189"/>
            <a:ext cx="1243692" cy="1231499"/>
          </a:xfrm>
          <a:prstGeom prst="rect">
            <a:avLst/>
          </a:prstGeom>
        </p:spPr>
      </p:pic>
    </p:spTree>
    <p:extLst>
      <p:ext uri="{BB962C8B-B14F-4D97-AF65-F5344CB8AC3E}">
        <p14:creationId xmlns:p14="http://schemas.microsoft.com/office/powerpoint/2010/main" val="268129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91792"/>
            <a:ext cx="9144000" cy="2387600"/>
          </a:xfrm>
        </p:spPr>
        <p:txBody>
          <a:bodyPr>
            <a:normAutofit fontScale="90000"/>
          </a:bodyPr>
          <a:lstStyle/>
          <a:p>
            <a:r>
              <a:rPr lang="en-GB" sz="6700" dirty="0">
                <a:latin typeface="Twinkl Precursive" panose="02000000000000000000" pitchFamily="2" charset="0"/>
              </a:rPr>
              <a:t>Welcome to Year 1</a:t>
            </a:r>
            <a:br>
              <a:rPr lang="en-GB" dirty="0">
                <a:latin typeface="XCCW Joined PC1a" panose="03050602040000000000" pitchFamily="66" charset="0"/>
              </a:rPr>
            </a:br>
            <a:r>
              <a:rPr lang="en-GB" dirty="0">
                <a:latin typeface="XCCW Joined PC1a" panose="03050602040000000000" pitchFamily="66" charset="0"/>
              </a:rPr>
              <a:t> </a:t>
            </a:r>
            <a:br>
              <a:rPr lang="en-GB" dirty="0">
                <a:latin typeface="XCCW Joined PC1a" panose="03050602040000000000" pitchFamily="66" charset="0"/>
              </a:rPr>
            </a:br>
            <a:r>
              <a:rPr lang="en-GB" sz="4400" dirty="0">
                <a:latin typeface="Twinkl Precursive" panose="02000000000000000000" pitchFamily="2" charset="0"/>
              </a:rPr>
              <a:t>Mrs Henson, Miss Millar and Mrs Winstanley</a:t>
            </a:r>
          </a:p>
        </p:txBody>
      </p:sp>
    </p:spTree>
    <p:extLst>
      <p:ext uri="{BB962C8B-B14F-4D97-AF65-F5344CB8AC3E}">
        <p14:creationId xmlns:p14="http://schemas.microsoft.com/office/powerpoint/2010/main" val="3415607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69853"/>
            <a:ext cx="10515600" cy="1325563"/>
          </a:xfrm>
        </p:spPr>
        <p:txBody>
          <a:bodyPr>
            <a:normAutofit/>
          </a:bodyPr>
          <a:lstStyle/>
          <a:p>
            <a:r>
              <a:rPr lang="en-GB" sz="4000" dirty="0">
                <a:latin typeface="Twinkl Precursive" panose="02000000000000000000" pitchFamily="2" charset="0"/>
              </a:rPr>
              <a:t>What happens at Forest School? </a:t>
            </a:r>
          </a:p>
        </p:txBody>
      </p:sp>
      <p:sp>
        <p:nvSpPr>
          <p:cNvPr id="3" name="Content Placeholder 2"/>
          <p:cNvSpPr>
            <a:spLocks noGrp="1"/>
          </p:cNvSpPr>
          <p:nvPr>
            <p:ph idx="1"/>
          </p:nvPr>
        </p:nvSpPr>
        <p:spPr/>
        <p:txBody>
          <a:bodyPr>
            <a:normAutofit/>
          </a:bodyPr>
          <a:lstStyle/>
          <a:p>
            <a:r>
              <a:rPr lang="en-GB" sz="2400" dirty="0"/>
              <a:t>Every session begins with a welcome song  and ends with circle time –the chance to share individual achievements, while enjoying a mug of  hot chocolate and a biscuit! </a:t>
            </a:r>
          </a:p>
          <a:p>
            <a:r>
              <a:rPr lang="en-GB" sz="2400" dirty="0"/>
              <a:t>Every session provides a mix of  short achievable tasks, as well as more complex problem solving challenges and child led play, allowing ALL pupils to experience success at EVERY session.</a:t>
            </a:r>
          </a:p>
          <a:p>
            <a:pPr marL="0" indent="0">
              <a:buNone/>
            </a:pPr>
            <a:r>
              <a:rPr lang="en-GB" sz="2400" dirty="0"/>
              <a:t>Some activities include mud sculpting, bug hunting, map making and stick whittling.</a:t>
            </a:r>
          </a:p>
          <a:p>
            <a:endParaRPr lang="en-GB" sz="2400" dirty="0"/>
          </a:p>
          <a:p>
            <a:pPr marL="0" indent="0">
              <a:buNone/>
            </a:pPr>
            <a:r>
              <a:rPr lang="en-GB" sz="2400" dirty="0"/>
              <a:t> </a:t>
            </a:r>
          </a:p>
          <a:p>
            <a:endParaRPr lang="en-GB" dirty="0"/>
          </a:p>
        </p:txBody>
      </p:sp>
    </p:spTree>
    <p:extLst>
      <p:ext uri="{BB962C8B-B14F-4D97-AF65-F5344CB8AC3E}">
        <p14:creationId xmlns:p14="http://schemas.microsoft.com/office/powerpoint/2010/main" val="1547813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winkl Precursive" panose="02000000000000000000" pitchFamily="2" charset="0"/>
              </a:rPr>
              <a:t>Clothing</a:t>
            </a:r>
          </a:p>
        </p:txBody>
      </p:sp>
      <p:sp>
        <p:nvSpPr>
          <p:cNvPr id="3" name="Content Placeholder 2"/>
          <p:cNvSpPr>
            <a:spLocks noGrp="1"/>
          </p:cNvSpPr>
          <p:nvPr>
            <p:ph idx="1"/>
          </p:nvPr>
        </p:nvSpPr>
        <p:spPr>
          <a:xfrm>
            <a:off x="838200" y="2277687"/>
            <a:ext cx="10515600" cy="3707477"/>
          </a:xfrm>
        </p:spPr>
        <p:txBody>
          <a:bodyPr>
            <a:normAutofit fontScale="70000" lnSpcReduction="20000"/>
          </a:bodyPr>
          <a:lstStyle/>
          <a:p>
            <a:r>
              <a:rPr lang="en-GB" sz="3200" dirty="0">
                <a:latin typeface="Twinkl Precursive" panose="02000000000000000000" pitchFamily="2" charset="0"/>
              </a:rPr>
              <a:t>When playing out in a woodland environment it is inevitable that your child will get muddy.  In order to keep uniforms clean and dry ,the school is  providing all pupils with  an appropriately- sized  waterproof jacket and over-trousers.  For comfort and ease girls may prefer to wear school trousers on Forest school days.  </a:t>
            </a:r>
          </a:p>
          <a:p>
            <a:endParaRPr lang="en-GB" sz="3200" dirty="0">
              <a:latin typeface="Twinkl Precursive" panose="02000000000000000000" pitchFamily="2" charset="0"/>
            </a:endParaRPr>
          </a:p>
          <a:p>
            <a:r>
              <a:rPr lang="en-GB" sz="3200" dirty="0">
                <a:latin typeface="Twinkl Precursive" panose="02000000000000000000" pitchFamily="2" charset="0"/>
              </a:rPr>
              <a:t>Please could all children keep a pair of wellies (clearly named) in school.  </a:t>
            </a:r>
          </a:p>
          <a:p>
            <a:endParaRPr lang="en-GB" sz="3200" dirty="0">
              <a:latin typeface="Twinkl Precursive" panose="02000000000000000000" pitchFamily="2" charset="0"/>
            </a:endParaRPr>
          </a:p>
          <a:p>
            <a:r>
              <a:rPr lang="en-GB" sz="3200" dirty="0">
                <a:latin typeface="Twinkl Precursive" panose="02000000000000000000" pitchFamily="2" charset="0"/>
              </a:rPr>
              <a:t>Since Forest School continues throughout the year, ( except in extreme weather conditions)  we  request that as winter approaches, you provide your child with additional items such as a vest, extra jumper, a second thicker pair of socks , gloves and woolly hat . It is always better to be too warm and take items off ,than be too cold!</a:t>
            </a:r>
          </a:p>
          <a:p>
            <a:pPr marL="0" indent="0">
              <a:buNone/>
            </a:pPr>
            <a:endParaRPr lang="en-GB" dirty="0">
              <a:latin typeface="Twinkl Precursive" panose="02000000000000000000" pitchFamily="2" charset="0"/>
            </a:endParaRPr>
          </a:p>
        </p:txBody>
      </p:sp>
    </p:spTree>
    <p:extLst>
      <p:ext uri="{BB962C8B-B14F-4D97-AF65-F5344CB8AC3E}">
        <p14:creationId xmlns:p14="http://schemas.microsoft.com/office/powerpoint/2010/main" val="4156258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ü"/>
            </a:pPr>
            <a:r>
              <a:rPr lang="en-GB" dirty="0">
                <a:latin typeface="Twinkl Precursive" panose="02000000000000000000" pitchFamily="2" charset="0"/>
              </a:rPr>
              <a:t>Information will be sent via Parent Pay. </a:t>
            </a:r>
          </a:p>
          <a:p>
            <a:pPr>
              <a:buFont typeface="Wingdings" panose="05000000000000000000" pitchFamily="2" charset="2"/>
              <a:buChar char="ü"/>
            </a:pPr>
            <a:r>
              <a:rPr lang="en-GB" dirty="0">
                <a:latin typeface="Twinkl Precursive" panose="02000000000000000000" pitchFamily="2" charset="0"/>
              </a:rPr>
              <a:t>If you have not yet set up Parent Pay, please contact the office via phone or email and the ladies will be happy to help. </a:t>
            </a:r>
          </a:p>
          <a:p>
            <a:pPr>
              <a:buFont typeface="Wingdings" panose="05000000000000000000" pitchFamily="2" charset="2"/>
              <a:buChar char="ü"/>
            </a:pPr>
            <a:r>
              <a:rPr lang="en-GB" dirty="0">
                <a:latin typeface="Twinkl Precursive" panose="02000000000000000000" pitchFamily="2" charset="0"/>
              </a:rPr>
              <a:t>Lunch orders can be made online; the school’s provider is, Grow.</a:t>
            </a:r>
            <a:endParaRPr lang="en-GB" dirty="0"/>
          </a:p>
          <a:p>
            <a:pPr>
              <a:buFont typeface="Wingdings" panose="05000000000000000000" pitchFamily="2" charset="2"/>
              <a:buChar char="ü"/>
            </a:pPr>
            <a:r>
              <a:rPr lang="en-GB" dirty="0">
                <a:latin typeface="Twinkl Precursive" panose="02000000000000000000" pitchFamily="2" charset="0"/>
              </a:rPr>
              <a:t>Your child’s health, safety and well-being is extremely important to us. We will be ensuring we follow hygiene routines and also completing lots of well-being activities. Please speak to us if you have any concerns. </a:t>
            </a:r>
          </a:p>
        </p:txBody>
      </p:sp>
      <p:sp>
        <p:nvSpPr>
          <p:cNvPr id="6" name="Title 1"/>
          <p:cNvSpPr>
            <a:spLocks noGrp="1"/>
          </p:cNvSpPr>
          <p:nvPr>
            <p:ph type="title"/>
          </p:nvPr>
        </p:nvSpPr>
        <p:spPr>
          <a:xfrm>
            <a:off x="838200" y="1186728"/>
            <a:ext cx="10515600" cy="1325563"/>
          </a:xfrm>
        </p:spPr>
        <p:txBody>
          <a:bodyPr/>
          <a:lstStyle/>
          <a:p>
            <a:r>
              <a:rPr lang="en-GB" dirty="0">
                <a:latin typeface="Twinkl Precursive" panose="02000000000000000000" pitchFamily="2" charset="0"/>
              </a:rPr>
              <a:t>Other info:</a:t>
            </a:r>
          </a:p>
        </p:txBody>
      </p:sp>
    </p:spTree>
    <p:extLst>
      <p:ext uri="{BB962C8B-B14F-4D97-AF65-F5344CB8AC3E}">
        <p14:creationId xmlns:p14="http://schemas.microsoft.com/office/powerpoint/2010/main" val="3462192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4FEC-D605-4845-B255-667C4BE12C4C}"/>
              </a:ext>
            </a:extLst>
          </p:cNvPr>
          <p:cNvSpPr>
            <a:spLocks noGrp="1"/>
          </p:cNvSpPr>
          <p:nvPr>
            <p:ph type="title"/>
          </p:nvPr>
        </p:nvSpPr>
        <p:spPr/>
        <p:txBody>
          <a:bodyPr/>
          <a:lstStyle/>
          <a:p>
            <a:r>
              <a:rPr lang="en-GB" dirty="0">
                <a:latin typeface="Twinkl Precursive" panose="02000000000000000000" pitchFamily="2" charset="0"/>
              </a:rPr>
              <a:t>Finally…..</a:t>
            </a:r>
          </a:p>
        </p:txBody>
      </p:sp>
      <p:sp>
        <p:nvSpPr>
          <p:cNvPr id="3" name="Content Placeholder 2">
            <a:extLst>
              <a:ext uri="{FF2B5EF4-FFF2-40B4-BE49-F238E27FC236}">
                <a16:creationId xmlns:a16="http://schemas.microsoft.com/office/drawing/2014/main" id="{8BB5969F-76AD-4875-9AC8-29236FBB87F3}"/>
              </a:ext>
            </a:extLst>
          </p:cNvPr>
          <p:cNvSpPr>
            <a:spLocks noGrp="1"/>
          </p:cNvSpPr>
          <p:nvPr>
            <p:ph idx="1"/>
          </p:nvPr>
        </p:nvSpPr>
        <p:spPr/>
        <p:txBody>
          <a:bodyPr/>
          <a:lstStyle/>
          <a:p>
            <a:r>
              <a:rPr lang="en-GB" dirty="0">
                <a:latin typeface="Twinkl Precursive" panose="02000000000000000000" pitchFamily="2" charset="0"/>
              </a:rPr>
              <a:t>We are always here if you need anything. Due to the current situation it may not always be possible to chat at the door, however we are happy to discuss things over the phone should you wish. </a:t>
            </a:r>
          </a:p>
          <a:p>
            <a:endParaRPr lang="en-GB" dirty="0">
              <a:latin typeface="Twinkl Precursive" panose="02000000000000000000" pitchFamily="2" charset="0"/>
            </a:endParaRPr>
          </a:p>
          <a:p>
            <a:r>
              <a:rPr lang="en-GB" dirty="0">
                <a:latin typeface="Twinkl Precursive" panose="02000000000000000000" pitchFamily="2" charset="0"/>
              </a:rPr>
              <a:t>We’re looking forward to working with you and your children this year and are enthusiastic for an exciting year ahead!</a:t>
            </a:r>
          </a:p>
        </p:txBody>
      </p:sp>
    </p:spTree>
    <p:extLst>
      <p:ext uri="{BB962C8B-B14F-4D97-AF65-F5344CB8AC3E}">
        <p14:creationId xmlns:p14="http://schemas.microsoft.com/office/powerpoint/2010/main" val="56011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7F438-86AF-4FE0-98A6-0AB353FCAB51}"/>
              </a:ext>
            </a:extLst>
          </p:cNvPr>
          <p:cNvSpPr>
            <a:spLocks noGrp="1"/>
          </p:cNvSpPr>
          <p:nvPr>
            <p:ph type="title"/>
          </p:nvPr>
        </p:nvSpPr>
        <p:spPr/>
        <p:txBody>
          <a:bodyPr>
            <a:normAutofit/>
          </a:bodyPr>
          <a:lstStyle/>
          <a:p>
            <a:r>
              <a:rPr lang="en-GB" sz="4000" dirty="0">
                <a:latin typeface="Twinkl Precursive" panose="02000000000000000000" pitchFamily="2" charset="0"/>
              </a:rPr>
              <a:t>What is year 1 all about?</a:t>
            </a:r>
          </a:p>
        </p:txBody>
      </p:sp>
      <p:sp>
        <p:nvSpPr>
          <p:cNvPr id="3" name="Content Placeholder 2">
            <a:extLst>
              <a:ext uri="{FF2B5EF4-FFF2-40B4-BE49-F238E27FC236}">
                <a16:creationId xmlns:a16="http://schemas.microsoft.com/office/drawing/2014/main" id="{867F82E8-D4C6-40E7-B7E2-293557457E2B}"/>
              </a:ext>
            </a:extLst>
          </p:cNvPr>
          <p:cNvSpPr>
            <a:spLocks noGrp="1"/>
          </p:cNvSpPr>
          <p:nvPr>
            <p:ph idx="1"/>
          </p:nvPr>
        </p:nvSpPr>
        <p:spPr/>
        <p:txBody>
          <a:bodyPr>
            <a:normAutofit fontScale="32500" lnSpcReduction="20000"/>
          </a:bodyPr>
          <a:lstStyle/>
          <a:p>
            <a:pPr marL="1252728" indent="-1143000">
              <a:buFont typeface="Wingdings" panose="05000000000000000000" pitchFamily="2" charset="2"/>
              <a:buChar char="ü"/>
              <a:defRPr/>
            </a:pPr>
            <a:r>
              <a:rPr lang="en-GB" sz="8600" dirty="0">
                <a:latin typeface="Twinkl Precursive" panose="02000000000000000000" pitchFamily="2" charset="0"/>
              </a:rPr>
              <a:t>Promoting confidence and self-belief within our own abilities.</a:t>
            </a:r>
          </a:p>
          <a:p>
            <a:pPr marL="1252728" indent="-1143000">
              <a:buFont typeface="Wingdings" panose="05000000000000000000" pitchFamily="2" charset="2"/>
              <a:buChar char="ü"/>
              <a:defRPr/>
            </a:pPr>
            <a:endParaRPr lang="en-GB" sz="8600" dirty="0">
              <a:latin typeface="Twinkl Precursive" panose="02000000000000000000" pitchFamily="2" charset="0"/>
            </a:endParaRPr>
          </a:p>
          <a:p>
            <a:pPr marL="1252728" indent="-1143000">
              <a:buFont typeface="Wingdings" panose="05000000000000000000" pitchFamily="2" charset="2"/>
              <a:buChar char="ü"/>
              <a:defRPr/>
            </a:pPr>
            <a:r>
              <a:rPr lang="en-GB" sz="8600" dirty="0">
                <a:latin typeface="Twinkl Precursive" panose="02000000000000000000" pitchFamily="2" charset="0"/>
              </a:rPr>
              <a:t>Developing structures.</a:t>
            </a:r>
          </a:p>
          <a:p>
            <a:pPr marL="1252728" indent="-1143000">
              <a:buFont typeface="Wingdings" panose="05000000000000000000" pitchFamily="2" charset="2"/>
              <a:buChar char="ü"/>
              <a:defRPr/>
            </a:pPr>
            <a:endParaRPr lang="en-GB" sz="8600" dirty="0">
              <a:latin typeface="Twinkl Precursive" panose="02000000000000000000" pitchFamily="2" charset="0"/>
            </a:endParaRPr>
          </a:p>
          <a:p>
            <a:pPr marL="1252728" indent="-1143000">
              <a:buFont typeface="Wingdings" panose="05000000000000000000" pitchFamily="2" charset="2"/>
              <a:buChar char="ü"/>
              <a:defRPr/>
            </a:pPr>
            <a:r>
              <a:rPr lang="en-GB" sz="8600" dirty="0">
                <a:latin typeface="Twinkl Precursive" panose="02000000000000000000" pitchFamily="2" charset="0"/>
              </a:rPr>
              <a:t>Fun &amp; creativity!</a:t>
            </a:r>
          </a:p>
          <a:p>
            <a:pPr marL="1252728" indent="-1143000">
              <a:buFont typeface="Wingdings" panose="05000000000000000000" pitchFamily="2" charset="2"/>
              <a:buChar char="ü"/>
              <a:defRPr/>
            </a:pPr>
            <a:endParaRPr lang="en-GB" sz="8600" dirty="0">
              <a:latin typeface="Twinkl Precursive" panose="02000000000000000000" pitchFamily="2" charset="0"/>
            </a:endParaRPr>
          </a:p>
          <a:p>
            <a:pPr marL="1252728" indent="-1143000">
              <a:buFont typeface="Wingdings" panose="05000000000000000000" pitchFamily="2" charset="2"/>
              <a:buChar char="ü"/>
              <a:defRPr/>
            </a:pPr>
            <a:r>
              <a:rPr lang="en-GB" sz="8600" dirty="0">
                <a:latin typeface="Twinkl Precursive" panose="02000000000000000000" pitchFamily="2" charset="0"/>
              </a:rPr>
              <a:t>Preparation for End of year Phonics Test.</a:t>
            </a:r>
          </a:p>
          <a:p>
            <a:endParaRPr lang="en-GB" dirty="0"/>
          </a:p>
        </p:txBody>
      </p:sp>
    </p:spTree>
    <p:extLst>
      <p:ext uri="{BB962C8B-B14F-4D97-AF65-F5344CB8AC3E}">
        <p14:creationId xmlns:p14="http://schemas.microsoft.com/office/powerpoint/2010/main" val="3160093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166B-DE76-4D0B-852C-EA7D36732740}"/>
              </a:ext>
            </a:extLst>
          </p:cNvPr>
          <p:cNvSpPr>
            <a:spLocks noGrp="1"/>
          </p:cNvSpPr>
          <p:nvPr>
            <p:ph type="title"/>
          </p:nvPr>
        </p:nvSpPr>
        <p:spPr/>
        <p:txBody>
          <a:bodyPr/>
          <a:lstStyle/>
          <a:p>
            <a:r>
              <a:rPr lang="en-GB" dirty="0">
                <a:latin typeface="Twinkl Precursive" panose="02000000000000000000" pitchFamily="2" charset="0"/>
              </a:rPr>
              <a:t>Phonics in Year 1 </a:t>
            </a:r>
          </a:p>
        </p:txBody>
      </p:sp>
      <p:sp>
        <p:nvSpPr>
          <p:cNvPr id="3" name="Content Placeholder 2">
            <a:extLst>
              <a:ext uri="{FF2B5EF4-FFF2-40B4-BE49-F238E27FC236}">
                <a16:creationId xmlns:a16="http://schemas.microsoft.com/office/drawing/2014/main" id="{E7E57E52-6B4D-44C2-8BDB-C622D4071586}"/>
              </a:ext>
            </a:extLst>
          </p:cNvPr>
          <p:cNvSpPr>
            <a:spLocks noGrp="1"/>
          </p:cNvSpPr>
          <p:nvPr>
            <p:ph idx="1"/>
          </p:nvPr>
        </p:nvSpPr>
        <p:spPr/>
        <p:txBody>
          <a:bodyPr>
            <a:normAutofit/>
          </a:bodyPr>
          <a:lstStyle/>
          <a:p>
            <a:pPr marL="452628" indent="-342900">
              <a:buFont typeface="Wingdings" panose="05000000000000000000" pitchFamily="2" charset="2"/>
              <a:buChar char="ü"/>
              <a:defRPr/>
            </a:pPr>
            <a:r>
              <a:rPr lang="en-GB" sz="3000" dirty="0">
                <a:latin typeface="Twinkl Precursive" panose="02000000000000000000" pitchFamily="2" charset="0"/>
              </a:rPr>
              <a:t>Taught daily in small groups.</a:t>
            </a:r>
          </a:p>
          <a:p>
            <a:pPr marL="452628" indent="-342900">
              <a:buFont typeface="Wingdings" panose="05000000000000000000" pitchFamily="2" charset="2"/>
              <a:buChar char="ü"/>
              <a:defRPr/>
            </a:pPr>
            <a:r>
              <a:rPr lang="en-GB" sz="3000" dirty="0">
                <a:latin typeface="Twinkl Precursive" panose="02000000000000000000" pitchFamily="2" charset="0"/>
              </a:rPr>
              <a:t>Rapid &amp; fast pace. </a:t>
            </a:r>
          </a:p>
          <a:p>
            <a:pPr marL="452628" indent="-342900">
              <a:buFont typeface="Wingdings" panose="05000000000000000000" pitchFamily="2" charset="2"/>
              <a:buChar char="ü"/>
              <a:defRPr/>
            </a:pPr>
            <a:r>
              <a:rPr lang="en-GB" sz="3000" dirty="0">
                <a:latin typeface="Twinkl Precursive" panose="02000000000000000000" pitchFamily="2" charset="0"/>
              </a:rPr>
              <a:t>Aim  to work within Phase 5 of Letters &amp; Sounds.</a:t>
            </a:r>
          </a:p>
          <a:p>
            <a:pPr marL="452628" indent="-342900">
              <a:buFont typeface="Wingdings" panose="05000000000000000000" pitchFamily="2" charset="2"/>
              <a:buChar char="ü"/>
              <a:defRPr/>
            </a:pPr>
            <a:r>
              <a:rPr lang="en-GB" sz="3000" dirty="0">
                <a:latin typeface="Twinkl Precursive" panose="02000000000000000000" pitchFamily="2" charset="0"/>
              </a:rPr>
              <a:t>End of Year Phonics Assessment for all.</a:t>
            </a:r>
          </a:p>
          <a:p>
            <a:pPr marL="0" indent="0">
              <a:buNone/>
            </a:pPr>
            <a:endParaRPr lang="en-GB" dirty="0"/>
          </a:p>
        </p:txBody>
      </p:sp>
    </p:spTree>
    <p:extLst>
      <p:ext uri="{BB962C8B-B14F-4D97-AF65-F5344CB8AC3E}">
        <p14:creationId xmlns:p14="http://schemas.microsoft.com/office/powerpoint/2010/main" val="3244758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B4421-63AD-4820-987F-144B0E6A3502}"/>
              </a:ext>
            </a:extLst>
          </p:cNvPr>
          <p:cNvSpPr>
            <a:spLocks noGrp="1"/>
          </p:cNvSpPr>
          <p:nvPr>
            <p:ph type="title"/>
          </p:nvPr>
        </p:nvSpPr>
        <p:spPr/>
        <p:txBody>
          <a:bodyPr/>
          <a:lstStyle/>
          <a:p>
            <a:r>
              <a:rPr lang="en-GB" dirty="0">
                <a:latin typeface="Twinkl Precursive" panose="02000000000000000000" pitchFamily="2" charset="0"/>
              </a:rPr>
              <a:t>Reading in Year 1 </a:t>
            </a:r>
          </a:p>
        </p:txBody>
      </p:sp>
      <p:sp>
        <p:nvSpPr>
          <p:cNvPr id="3" name="Content Placeholder 2">
            <a:extLst>
              <a:ext uri="{FF2B5EF4-FFF2-40B4-BE49-F238E27FC236}">
                <a16:creationId xmlns:a16="http://schemas.microsoft.com/office/drawing/2014/main" id="{C0BC645C-4CCA-4C64-8598-205035164C9D}"/>
              </a:ext>
            </a:extLst>
          </p:cNvPr>
          <p:cNvSpPr>
            <a:spLocks noGrp="1"/>
          </p:cNvSpPr>
          <p:nvPr>
            <p:ph idx="1"/>
          </p:nvPr>
        </p:nvSpPr>
        <p:spPr/>
        <p:txBody>
          <a:bodyPr>
            <a:normAutofit/>
          </a:bodyPr>
          <a:lstStyle/>
          <a:p>
            <a:pPr>
              <a:buFont typeface="Wingdings" panose="05000000000000000000" pitchFamily="2" charset="2"/>
              <a:buChar char="ü"/>
            </a:pPr>
            <a:r>
              <a:rPr lang="en-GB" dirty="0">
                <a:latin typeface="Twinkl Precursive" panose="02000000000000000000" pitchFamily="2" charset="0"/>
              </a:rPr>
              <a:t>Currently all children heard 1:1 weekly.</a:t>
            </a:r>
          </a:p>
          <a:p>
            <a:pPr>
              <a:buFont typeface="Wingdings" panose="05000000000000000000" pitchFamily="2" charset="2"/>
              <a:buChar char="ü"/>
            </a:pPr>
            <a:r>
              <a:rPr lang="en-GB" dirty="0">
                <a:latin typeface="Twinkl Precursive" panose="02000000000000000000" pitchFamily="2" charset="0"/>
              </a:rPr>
              <a:t>Guided Reading will begin this term.</a:t>
            </a:r>
          </a:p>
          <a:p>
            <a:pPr>
              <a:buFont typeface="Wingdings" panose="05000000000000000000" pitchFamily="2" charset="2"/>
              <a:buChar char="ü"/>
            </a:pPr>
            <a:r>
              <a:rPr lang="en-GB" dirty="0">
                <a:latin typeface="Twinkl Precursive" panose="02000000000000000000" pitchFamily="2" charset="0"/>
              </a:rPr>
              <a:t>Comprehension &amp; questioning.</a:t>
            </a:r>
          </a:p>
          <a:p>
            <a:pPr>
              <a:buFont typeface="Wingdings" panose="05000000000000000000" pitchFamily="2" charset="2"/>
              <a:buChar char="ü"/>
            </a:pPr>
            <a:r>
              <a:rPr lang="en-GB" dirty="0">
                <a:latin typeface="Twinkl Precursive" panose="02000000000000000000" pitchFamily="2" charset="0"/>
              </a:rPr>
              <a:t>Highlight high frequency / tricky words when reading. Focus on target phonic sounds. </a:t>
            </a:r>
          </a:p>
          <a:p>
            <a:pPr>
              <a:buFont typeface="Wingdings" panose="05000000000000000000" pitchFamily="2" charset="2"/>
              <a:buChar char="ü"/>
            </a:pPr>
            <a:r>
              <a:rPr lang="en-GB" dirty="0">
                <a:latin typeface="Twinkl Precursive" panose="02000000000000000000" pitchFamily="2" charset="0"/>
              </a:rPr>
              <a:t>Modelled, shared and independent reading.</a:t>
            </a:r>
          </a:p>
          <a:p>
            <a:pPr>
              <a:buFont typeface="Wingdings" panose="05000000000000000000" pitchFamily="2" charset="2"/>
              <a:buChar char="ü"/>
            </a:pPr>
            <a:r>
              <a:rPr lang="en-GB" dirty="0">
                <a:latin typeface="Twinkl Precursive" panose="02000000000000000000" pitchFamily="2" charset="0"/>
              </a:rPr>
              <a:t>Daily story time.</a:t>
            </a:r>
          </a:p>
          <a:p>
            <a:endParaRPr lang="en-GB" dirty="0"/>
          </a:p>
        </p:txBody>
      </p:sp>
    </p:spTree>
    <p:extLst>
      <p:ext uri="{BB962C8B-B14F-4D97-AF65-F5344CB8AC3E}">
        <p14:creationId xmlns:p14="http://schemas.microsoft.com/office/powerpoint/2010/main" val="1503052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166B-DE76-4D0B-852C-EA7D36732740}"/>
              </a:ext>
            </a:extLst>
          </p:cNvPr>
          <p:cNvSpPr>
            <a:spLocks noGrp="1"/>
          </p:cNvSpPr>
          <p:nvPr>
            <p:ph type="title"/>
          </p:nvPr>
        </p:nvSpPr>
        <p:spPr/>
        <p:txBody>
          <a:bodyPr/>
          <a:lstStyle/>
          <a:p>
            <a:r>
              <a:rPr lang="en-GB" dirty="0">
                <a:latin typeface="Twinkl Precursive" panose="02000000000000000000" pitchFamily="2" charset="0"/>
              </a:rPr>
              <a:t>Handwriting in Year 1 </a:t>
            </a:r>
          </a:p>
        </p:txBody>
      </p:sp>
      <p:sp>
        <p:nvSpPr>
          <p:cNvPr id="3" name="Content Placeholder 2">
            <a:extLst>
              <a:ext uri="{FF2B5EF4-FFF2-40B4-BE49-F238E27FC236}">
                <a16:creationId xmlns:a16="http://schemas.microsoft.com/office/drawing/2014/main" id="{E7E57E52-6B4D-44C2-8BDB-C622D4071586}"/>
              </a:ext>
            </a:extLst>
          </p:cNvPr>
          <p:cNvSpPr>
            <a:spLocks noGrp="1"/>
          </p:cNvSpPr>
          <p:nvPr>
            <p:ph idx="1"/>
          </p:nvPr>
        </p:nvSpPr>
        <p:spPr/>
        <p:txBody>
          <a:bodyPr>
            <a:normAutofit/>
          </a:bodyPr>
          <a:lstStyle/>
          <a:p>
            <a:pPr>
              <a:buFont typeface="Wingdings" panose="05000000000000000000" pitchFamily="2" charset="2"/>
              <a:buChar char="ü"/>
            </a:pPr>
            <a:r>
              <a:rPr lang="en-GB" dirty="0">
                <a:latin typeface="Twinkl Precursive" panose="02000000000000000000" pitchFamily="2" charset="0"/>
              </a:rPr>
              <a:t>Cursive</a:t>
            </a:r>
          </a:p>
          <a:p>
            <a:pPr>
              <a:buFont typeface="Wingdings" panose="05000000000000000000" pitchFamily="2" charset="2"/>
              <a:buChar char="ü"/>
            </a:pPr>
            <a:r>
              <a:rPr lang="en-GB" dirty="0">
                <a:latin typeface="Twinkl Precursive" panose="02000000000000000000" pitchFamily="2" charset="0"/>
              </a:rPr>
              <a:t>Letter families</a:t>
            </a:r>
          </a:p>
          <a:p>
            <a:pPr>
              <a:buFont typeface="Wingdings" panose="05000000000000000000" pitchFamily="2" charset="2"/>
              <a:buChar char="ü"/>
            </a:pPr>
            <a:r>
              <a:rPr lang="en-GB" dirty="0">
                <a:latin typeface="Twinkl Precursive" panose="02000000000000000000" pitchFamily="2" charset="0"/>
              </a:rPr>
              <a:t>Taught daily as whole class</a:t>
            </a:r>
          </a:p>
          <a:p>
            <a:pPr>
              <a:buFont typeface="Wingdings" panose="05000000000000000000" pitchFamily="2" charset="2"/>
              <a:buChar char="ü"/>
            </a:pPr>
            <a:r>
              <a:rPr lang="en-GB" dirty="0">
                <a:latin typeface="Twinkl Precursive" panose="02000000000000000000" pitchFamily="2" charset="0"/>
              </a:rPr>
              <a:t>Weekly in smaller groups if needed </a:t>
            </a:r>
          </a:p>
          <a:p>
            <a:pPr>
              <a:buFont typeface="Wingdings" panose="05000000000000000000" pitchFamily="2" charset="2"/>
              <a:buChar char="ü"/>
            </a:pPr>
            <a:r>
              <a:rPr lang="en-GB" dirty="0">
                <a:latin typeface="Twinkl Precursive" panose="02000000000000000000" pitchFamily="2" charset="0"/>
              </a:rPr>
              <a:t>Entry and exit stroke</a:t>
            </a:r>
          </a:p>
          <a:p>
            <a:pPr>
              <a:buFont typeface="Wingdings" panose="05000000000000000000" pitchFamily="2" charset="2"/>
              <a:buChar char="ü"/>
            </a:pPr>
            <a:r>
              <a:rPr lang="en-GB" dirty="0">
                <a:latin typeface="Twinkl Precursive" panose="02000000000000000000" pitchFamily="2" charset="0"/>
              </a:rPr>
              <a:t>Working towards joining with cursive in Year Two</a:t>
            </a:r>
          </a:p>
          <a:p>
            <a:pPr marL="0" indent="0">
              <a:buNone/>
            </a:pPr>
            <a:endParaRPr lang="en-GB" dirty="0"/>
          </a:p>
        </p:txBody>
      </p:sp>
    </p:spTree>
    <p:extLst>
      <p:ext uri="{BB962C8B-B14F-4D97-AF65-F5344CB8AC3E}">
        <p14:creationId xmlns:p14="http://schemas.microsoft.com/office/powerpoint/2010/main" val="313546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E10DB-1D14-4B77-8064-3EFAC5584929}"/>
              </a:ext>
            </a:extLst>
          </p:cNvPr>
          <p:cNvSpPr>
            <a:spLocks noGrp="1"/>
          </p:cNvSpPr>
          <p:nvPr>
            <p:ph type="title"/>
          </p:nvPr>
        </p:nvSpPr>
        <p:spPr/>
        <p:txBody>
          <a:bodyPr/>
          <a:lstStyle/>
          <a:p>
            <a:r>
              <a:rPr lang="en-GB" dirty="0">
                <a:latin typeface="Twinkl Precursive" panose="02000000000000000000" pitchFamily="2" charset="0"/>
              </a:rPr>
              <a:t>Our Curriculum </a:t>
            </a:r>
          </a:p>
        </p:txBody>
      </p:sp>
      <p:sp>
        <p:nvSpPr>
          <p:cNvPr id="3" name="Content Placeholder 2">
            <a:extLst>
              <a:ext uri="{FF2B5EF4-FFF2-40B4-BE49-F238E27FC236}">
                <a16:creationId xmlns:a16="http://schemas.microsoft.com/office/drawing/2014/main" id="{8825FB1C-73C1-4594-978F-9224AE5F9670}"/>
              </a:ext>
            </a:extLst>
          </p:cNvPr>
          <p:cNvSpPr>
            <a:spLocks noGrp="1"/>
          </p:cNvSpPr>
          <p:nvPr>
            <p:ph idx="1"/>
          </p:nvPr>
        </p:nvSpPr>
        <p:spPr>
          <a:xfrm>
            <a:off x="838200" y="2310938"/>
            <a:ext cx="10515600" cy="4126807"/>
          </a:xfrm>
        </p:spPr>
        <p:txBody>
          <a:bodyPr>
            <a:normAutofit/>
          </a:bodyPr>
          <a:lstStyle/>
          <a:p>
            <a:pPr marL="365125" indent="-255588">
              <a:buNone/>
            </a:pPr>
            <a:endParaRPr lang="en-GB" sz="2200" dirty="0">
              <a:latin typeface="Twinkl Precursive" panose="02000000000000000000" pitchFamily="2" charset="0"/>
            </a:endParaRPr>
          </a:p>
          <a:p>
            <a:pPr marL="452437" indent="-342900">
              <a:buFont typeface="Wingdings" panose="05000000000000000000" pitchFamily="2" charset="2"/>
              <a:buChar char="ü"/>
            </a:pPr>
            <a:r>
              <a:rPr lang="en-GB" dirty="0">
                <a:latin typeface="Twinkl Precursive" panose="02000000000000000000" pitchFamily="2" charset="0"/>
              </a:rPr>
              <a:t>Themed and exciting approach to learning</a:t>
            </a:r>
          </a:p>
          <a:p>
            <a:pPr marL="452437" indent="-342900">
              <a:buFont typeface="Wingdings" panose="05000000000000000000" pitchFamily="2" charset="2"/>
              <a:buChar char="ü"/>
            </a:pPr>
            <a:r>
              <a:rPr lang="en-GB" dirty="0">
                <a:latin typeface="Twinkl Precursive" panose="02000000000000000000" pitchFamily="2" charset="0"/>
              </a:rPr>
              <a:t>Encourages perseverance in learning </a:t>
            </a:r>
          </a:p>
          <a:p>
            <a:pPr marL="452437" indent="-342900">
              <a:buFont typeface="Wingdings" panose="05000000000000000000" pitchFamily="2" charset="2"/>
              <a:buChar char="ü"/>
            </a:pPr>
            <a:r>
              <a:rPr lang="en-GB" dirty="0">
                <a:latin typeface="Twinkl Precursive" panose="02000000000000000000" pitchFamily="2" charset="0"/>
              </a:rPr>
              <a:t>Helps to develop a real life context to learning</a:t>
            </a:r>
          </a:p>
          <a:p>
            <a:pPr marL="452437" indent="-342900">
              <a:buFont typeface="Wingdings" panose="05000000000000000000" pitchFamily="2" charset="2"/>
              <a:buChar char="ü"/>
            </a:pPr>
            <a:r>
              <a:rPr lang="en-GB" dirty="0">
                <a:latin typeface="Twinkl Precursive" panose="02000000000000000000" pitchFamily="2" charset="0"/>
              </a:rPr>
              <a:t>Ensures that key skills are embedded within an exciting and stimulating context </a:t>
            </a:r>
          </a:p>
          <a:p>
            <a:pPr marL="452437" indent="-342900">
              <a:buFont typeface="Wingdings" panose="05000000000000000000" pitchFamily="2" charset="2"/>
              <a:buChar char="ü"/>
            </a:pPr>
            <a:r>
              <a:rPr lang="en-GB" dirty="0">
                <a:latin typeface="Twinkl Precursive" panose="02000000000000000000" pitchFamily="2" charset="0"/>
              </a:rPr>
              <a:t>WOW days!</a:t>
            </a:r>
          </a:p>
          <a:p>
            <a:pPr marL="365125" indent="-255588">
              <a:buFont typeface="Wingdings 3" pitchFamily="18" charset="2"/>
              <a:buChar char=""/>
            </a:pPr>
            <a:endParaRPr lang="en-GB" sz="2200" dirty="0">
              <a:latin typeface="XCCW Joined PC1a" panose="03050602040000000000" pitchFamily="66" charset="0"/>
            </a:endParaRPr>
          </a:p>
          <a:p>
            <a:endParaRPr lang="en-GB" dirty="0"/>
          </a:p>
        </p:txBody>
      </p:sp>
    </p:spTree>
    <p:extLst>
      <p:ext uri="{BB962C8B-B14F-4D97-AF65-F5344CB8AC3E}">
        <p14:creationId xmlns:p14="http://schemas.microsoft.com/office/powerpoint/2010/main" val="2678200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AA6B3-A5FA-4B59-902C-90E2E79A48BA}"/>
              </a:ext>
            </a:extLst>
          </p:cNvPr>
          <p:cNvSpPr>
            <a:spLocks noGrp="1"/>
          </p:cNvSpPr>
          <p:nvPr>
            <p:ph type="title"/>
          </p:nvPr>
        </p:nvSpPr>
        <p:spPr/>
        <p:txBody>
          <a:bodyPr/>
          <a:lstStyle/>
          <a:p>
            <a:r>
              <a:rPr lang="en-GB" dirty="0">
                <a:latin typeface="Twinkl Precursive" panose="02000000000000000000" pitchFamily="2" charset="0"/>
              </a:rPr>
              <a:t>Other information </a:t>
            </a:r>
          </a:p>
        </p:txBody>
      </p:sp>
      <p:sp>
        <p:nvSpPr>
          <p:cNvPr id="3" name="Content Placeholder 2">
            <a:extLst>
              <a:ext uri="{FF2B5EF4-FFF2-40B4-BE49-F238E27FC236}">
                <a16:creationId xmlns:a16="http://schemas.microsoft.com/office/drawing/2014/main" id="{1802459A-E793-4C73-B325-6830F44FFFE1}"/>
              </a:ext>
            </a:extLst>
          </p:cNvPr>
          <p:cNvSpPr>
            <a:spLocks noGrp="1"/>
          </p:cNvSpPr>
          <p:nvPr>
            <p:ph idx="1"/>
          </p:nvPr>
        </p:nvSpPr>
        <p:spPr/>
        <p:txBody>
          <a:bodyPr>
            <a:normAutofit/>
          </a:bodyPr>
          <a:lstStyle/>
          <a:p>
            <a:pPr>
              <a:buFont typeface="Wingdings" panose="05000000000000000000" pitchFamily="2" charset="2"/>
              <a:buChar char="ü"/>
            </a:pPr>
            <a:r>
              <a:rPr lang="en-GB" dirty="0">
                <a:latin typeface="Twinkl Precursive" panose="02000000000000000000" pitchFamily="2" charset="0"/>
              </a:rPr>
              <a:t>Weekly spellings given out on a Monday and tested the following Monday. (These will start shortly!)  </a:t>
            </a:r>
          </a:p>
          <a:p>
            <a:pPr>
              <a:buFont typeface="Wingdings" panose="05000000000000000000" pitchFamily="2" charset="2"/>
              <a:buChar char="ü"/>
            </a:pPr>
            <a:r>
              <a:rPr lang="en-GB" dirty="0">
                <a:latin typeface="Twinkl Precursive" panose="02000000000000000000" pitchFamily="2" charset="0"/>
              </a:rPr>
              <a:t>PE will be on a Monday – please ensure your child comes in their PE kit.</a:t>
            </a:r>
          </a:p>
          <a:p>
            <a:pPr>
              <a:buFont typeface="Wingdings" panose="05000000000000000000" pitchFamily="2" charset="2"/>
              <a:buChar char="ü"/>
            </a:pPr>
            <a:r>
              <a:rPr lang="en-GB" dirty="0">
                <a:latin typeface="Twinkl Precursive" panose="02000000000000000000" pitchFamily="2" charset="0"/>
              </a:rPr>
              <a:t>Homework for Year 1 is reading and spellings. Please read with your child as regularly as possible! </a:t>
            </a:r>
          </a:p>
          <a:p>
            <a:pPr>
              <a:buFont typeface="Wingdings" panose="05000000000000000000" pitchFamily="2" charset="2"/>
              <a:buChar char="ü"/>
            </a:pPr>
            <a:r>
              <a:rPr lang="en-GB" dirty="0">
                <a:latin typeface="Twinkl Precursive" panose="02000000000000000000" pitchFamily="2" charset="0"/>
              </a:rPr>
              <a:t>Each big term there will be a creative homework project. </a:t>
            </a:r>
          </a:p>
        </p:txBody>
      </p:sp>
    </p:spTree>
    <p:extLst>
      <p:ext uri="{BB962C8B-B14F-4D97-AF65-F5344CB8AC3E}">
        <p14:creationId xmlns:p14="http://schemas.microsoft.com/office/powerpoint/2010/main" val="2409060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winkl Precursive" panose="02000000000000000000" pitchFamily="2" charset="0"/>
              </a:rPr>
              <a:t>Forest School</a:t>
            </a:r>
          </a:p>
        </p:txBody>
      </p:sp>
      <p:sp>
        <p:nvSpPr>
          <p:cNvPr id="3" name="Content Placeholder 2"/>
          <p:cNvSpPr>
            <a:spLocks noGrp="1"/>
          </p:cNvSpPr>
          <p:nvPr>
            <p:ph idx="1"/>
          </p:nvPr>
        </p:nvSpPr>
        <p:spPr>
          <a:xfrm>
            <a:off x="0" y="2687781"/>
            <a:ext cx="12053455" cy="3749964"/>
          </a:xfrm>
        </p:spPr>
        <p:txBody>
          <a:bodyPr>
            <a:normAutofit fontScale="92500" lnSpcReduction="10000"/>
          </a:bodyPr>
          <a:lstStyle/>
          <a:p>
            <a:pPr marL="0" indent="0" algn="ctr">
              <a:buNone/>
            </a:pPr>
            <a:r>
              <a:rPr lang="en-GB" dirty="0">
                <a:latin typeface="Twinkl Precursive" panose="02000000000000000000" pitchFamily="2" charset="0"/>
              </a:rPr>
              <a:t>All of our Year 1 pupils will have the opportunity to participate in regular Forest School sessions throughout this academic year, in our  ‘on- site’ woodland.</a:t>
            </a:r>
          </a:p>
          <a:p>
            <a:pPr marL="0" indent="0" algn="ctr">
              <a:buNone/>
            </a:pPr>
            <a:endParaRPr lang="en-GB" dirty="0">
              <a:latin typeface="Twinkl Precursive" panose="02000000000000000000" pitchFamily="2" charset="0"/>
            </a:endParaRPr>
          </a:p>
          <a:p>
            <a:pPr marL="0" indent="0" algn="ctr">
              <a:buNone/>
            </a:pPr>
            <a:r>
              <a:rPr lang="en-GB" dirty="0">
                <a:latin typeface="Twinkl Precursive" panose="02000000000000000000" pitchFamily="2" charset="0"/>
              </a:rPr>
              <a:t>To benefit fully from these exciting outdoor sessions , a maximum of 15 children will attend at any given time – with groups rotating on a fortnightly basis.  </a:t>
            </a:r>
          </a:p>
          <a:p>
            <a:pPr algn="ctr"/>
            <a:endParaRPr lang="en-GB" dirty="0">
              <a:solidFill>
                <a:srgbClr val="FFC000"/>
              </a:solidFill>
              <a:latin typeface="Twinkl Precursive" panose="02000000000000000000" pitchFamily="2" charset="0"/>
            </a:endParaRPr>
          </a:p>
          <a:p>
            <a:pPr marL="0" indent="0" algn="ctr">
              <a:buNone/>
            </a:pPr>
            <a:r>
              <a:rPr lang="en-GB" dirty="0">
                <a:solidFill>
                  <a:srgbClr val="FFC000"/>
                </a:solidFill>
                <a:latin typeface="Twinkl Precursive" panose="02000000000000000000" pitchFamily="2" charset="0"/>
              </a:rPr>
              <a:t> </a:t>
            </a:r>
            <a:r>
              <a:rPr lang="en-GB" sz="2400" dirty="0">
                <a:solidFill>
                  <a:srgbClr val="FFC000"/>
                </a:solidFill>
                <a:latin typeface="Twinkl Precursive" panose="02000000000000000000" pitchFamily="2" charset="0"/>
              </a:rPr>
              <a:t>Tuesday </a:t>
            </a:r>
            <a:r>
              <a:rPr lang="en-GB" sz="2400" dirty="0">
                <a:latin typeface="Twinkl Precursive" panose="02000000000000000000" pitchFamily="2" charset="0"/>
              </a:rPr>
              <a:t>afternoons –</a:t>
            </a:r>
            <a:r>
              <a:rPr lang="en-GB" sz="2400" dirty="0">
                <a:solidFill>
                  <a:srgbClr val="FFC000"/>
                </a:solidFill>
                <a:latin typeface="Twinkl Precursive" panose="02000000000000000000" pitchFamily="2" charset="0"/>
              </a:rPr>
              <a:t>Mrs Henson and Mrs </a:t>
            </a:r>
            <a:r>
              <a:rPr lang="en-GB" sz="2400" dirty="0" err="1">
                <a:solidFill>
                  <a:srgbClr val="FFC000"/>
                </a:solidFill>
                <a:latin typeface="Twinkl Precursive" panose="02000000000000000000" pitchFamily="2" charset="0"/>
              </a:rPr>
              <a:t>Winstanley’s</a:t>
            </a:r>
            <a:r>
              <a:rPr lang="en-GB" sz="2400" dirty="0">
                <a:solidFill>
                  <a:srgbClr val="FFC000"/>
                </a:solidFill>
                <a:latin typeface="Twinkl Precursive" panose="02000000000000000000" pitchFamily="2" charset="0"/>
              </a:rPr>
              <a:t> </a:t>
            </a:r>
            <a:r>
              <a:rPr lang="en-GB" sz="2400" dirty="0">
                <a:latin typeface="Twinkl Precursive" panose="02000000000000000000" pitchFamily="2" charset="0"/>
              </a:rPr>
              <a:t>class (Squirrels/Rabbits)  </a:t>
            </a:r>
          </a:p>
          <a:p>
            <a:pPr marL="0" indent="0" algn="ctr">
              <a:buNone/>
            </a:pPr>
            <a:r>
              <a:rPr lang="en-GB" sz="2400" dirty="0">
                <a:solidFill>
                  <a:srgbClr val="00B050"/>
                </a:solidFill>
                <a:latin typeface="Twinkl Precursive" panose="02000000000000000000" pitchFamily="2" charset="0"/>
              </a:rPr>
              <a:t>Thursday</a:t>
            </a:r>
            <a:r>
              <a:rPr lang="en-GB" sz="2400" dirty="0">
                <a:latin typeface="Twinkl Precursive" panose="02000000000000000000" pitchFamily="2" charset="0"/>
              </a:rPr>
              <a:t> afternoons  - </a:t>
            </a:r>
            <a:r>
              <a:rPr lang="en-GB" sz="2400" dirty="0">
                <a:solidFill>
                  <a:srgbClr val="00B050"/>
                </a:solidFill>
                <a:latin typeface="Twinkl Precursive" panose="02000000000000000000" pitchFamily="2" charset="0"/>
              </a:rPr>
              <a:t>Miss Millar’s</a:t>
            </a:r>
            <a:r>
              <a:rPr lang="en-GB" sz="2400" dirty="0">
                <a:latin typeface="Twinkl Precursive" panose="02000000000000000000" pitchFamily="2" charset="0"/>
              </a:rPr>
              <a:t> class (Foxes/Badgers)</a:t>
            </a:r>
          </a:p>
          <a:p>
            <a:pPr marL="0" indent="0">
              <a:buNone/>
            </a:pPr>
            <a:r>
              <a:rPr lang="en-GB" sz="1600" dirty="0"/>
              <a:t> </a:t>
            </a:r>
          </a:p>
          <a:p>
            <a:endParaRPr lang="en-GB" dirty="0"/>
          </a:p>
        </p:txBody>
      </p:sp>
    </p:spTree>
    <p:extLst>
      <p:ext uri="{BB962C8B-B14F-4D97-AF65-F5344CB8AC3E}">
        <p14:creationId xmlns:p14="http://schemas.microsoft.com/office/powerpoint/2010/main" val="3221172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winkl Precursive" panose="02000000000000000000" pitchFamily="2" charset="0"/>
              </a:rPr>
              <a:t>Aims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GB" dirty="0">
                <a:latin typeface="Twinkl Precursive" panose="02000000000000000000" pitchFamily="2" charset="0"/>
              </a:rPr>
              <a:t>To inspire our pupils about nature and  promote a life- long appreciation and respect  for the ‘Great Outdoors`.</a:t>
            </a:r>
          </a:p>
          <a:p>
            <a:pPr>
              <a:buFont typeface="Wingdings" panose="05000000000000000000" pitchFamily="2" charset="2"/>
              <a:buChar char="ü"/>
            </a:pPr>
            <a:r>
              <a:rPr lang="en-GB" dirty="0">
                <a:latin typeface="Twinkl Precursive" panose="02000000000000000000" pitchFamily="2" charset="0"/>
              </a:rPr>
              <a:t>To teach resilience and allow for safe risk taking. </a:t>
            </a:r>
          </a:p>
          <a:p>
            <a:pPr>
              <a:buFont typeface="Wingdings" panose="05000000000000000000" pitchFamily="2" charset="2"/>
              <a:buChar char="ü"/>
            </a:pPr>
            <a:r>
              <a:rPr lang="en-GB" dirty="0">
                <a:latin typeface="Twinkl Precursive" panose="02000000000000000000" pitchFamily="2" charset="0"/>
              </a:rPr>
              <a:t>To nurture self esteem .</a:t>
            </a:r>
          </a:p>
          <a:p>
            <a:pPr>
              <a:buFont typeface="Wingdings" panose="05000000000000000000" pitchFamily="2" charset="2"/>
              <a:buChar char="ü"/>
            </a:pPr>
            <a:r>
              <a:rPr lang="en-GB" dirty="0">
                <a:latin typeface="Twinkl Precursive" panose="02000000000000000000" pitchFamily="2" charset="0"/>
              </a:rPr>
              <a:t>To encourage creativity and independent learning .</a:t>
            </a:r>
          </a:p>
          <a:p>
            <a:pPr>
              <a:buFont typeface="Wingdings" panose="05000000000000000000" pitchFamily="2" charset="2"/>
              <a:buChar char="ü"/>
            </a:pPr>
            <a:r>
              <a:rPr lang="en-GB" dirty="0">
                <a:latin typeface="Twinkl Precursive" panose="02000000000000000000" pitchFamily="2" charset="0"/>
              </a:rPr>
              <a:t>To develop teamwork and communication skills .</a:t>
            </a:r>
          </a:p>
          <a:p>
            <a:pPr>
              <a:buFont typeface="Wingdings" panose="05000000000000000000" pitchFamily="2" charset="2"/>
              <a:buChar char="ü"/>
            </a:pPr>
            <a:r>
              <a:rPr lang="en-GB" dirty="0">
                <a:latin typeface="Twinkl Precursive" panose="02000000000000000000" pitchFamily="2" charset="0"/>
              </a:rPr>
              <a:t>To increase physical and mental wellbeing.      </a:t>
            </a:r>
          </a:p>
          <a:p>
            <a:endParaRPr lang="en-GB" dirty="0"/>
          </a:p>
        </p:txBody>
      </p:sp>
    </p:spTree>
    <p:extLst>
      <p:ext uri="{BB962C8B-B14F-4D97-AF65-F5344CB8AC3E}">
        <p14:creationId xmlns:p14="http://schemas.microsoft.com/office/powerpoint/2010/main" val="3820014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rklands final" id="{4EA62E7D-6E01-4D4A-BBEC-19FE8B4ABC27}" vid="{8EA74D96-BC87-459B-946F-9F6F7BF19766}"/>
    </a:ext>
  </a:extLst>
</a:theme>
</file>

<file path=docProps/app.xml><?xml version="1.0" encoding="utf-8"?>
<Properties xmlns="http://schemas.openxmlformats.org/officeDocument/2006/extended-properties" xmlns:vt="http://schemas.openxmlformats.org/officeDocument/2006/docPropsVTypes">
  <Template>Parklands blank template (2)</Template>
  <TotalTime>1657</TotalTime>
  <Words>788</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Twinkl Precursive</vt:lpstr>
      <vt:lpstr>Wingdings</vt:lpstr>
      <vt:lpstr>Wingdings 3</vt:lpstr>
      <vt:lpstr>XCCW Joined PC1a</vt:lpstr>
      <vt:lpstr>Office Theme</vt:lpstr>
      <vt:lpstr>Welcome to Year 1   Mrs Henson, Miss Millar and Mrs Winstanley</vt:lpstr>
      <vt:lpstr>What is year 1 all about?</vt:lpstr>
      <vt:lpstr>Phonics in Year 1 </vt:lpstr>
      <vt:lpstr>Reading in Year 1 </vt:lpstr>
      <vt:lpstr>Handwriting in Year 1 </vt:lpstr>
      <vt:lpstr>Our Curriculum </vt:lpstr>
      <vt:lpstr>Other information </vt:lpstr>
      <vt:lpstr>Forest School</vt:lpstr>
      <vt:lpstr>Aims</vt:lpstr>
      <vt:lpstr>What happens at Forest School? </vt:lpstr>
      <vt:lpstr>Clothing</vt:lpstr>
      <vt:lpstr>Other info:</vt:lpstr>
      <vt:lpstr>Finally…..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Parklands Teacher</dc:creator>
  <cp:lastModifiedBy>Aaron McDonald</cp:lastModifiedBy>
  <cp:revision>20</cp:revision>
  <dcterms:created xsi:type="dcterms:W3CDTF">2018-09-02T12:15:10Z</dcterms:created>
  <dcterms:modified xsi:type="dcterms:W3CDTF">2020-09-23T08:25:07Z</dcterms:modified>
</cp:coreProperties>
</file>