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0" r:id="rId4"/>
    <p:sldId id="258" r:id="rId5"/>
    <p:sldId id="278" r:id="rId6"/>
    <p:sldId id="279" r:id="rId7"/>
    <p:sldId id="271" r:id="rId8"/>
    <p:sldId id="283" r:id="rId9"/>
    <p:sldId id="260" r:id="rId10"/>
    <p:sldId id="281" r:id="rId11"/>
    <p:sldId id="282" r:id="rId12"/>
    <p:sldId id="27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9" d="100"/>
          <a:sy n="49" d="100"/>
        </p:scale>
        <p:origin x="52" y="1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rgbClr val="002060"/>
                </a:solidFill>
              </a:defRPr>
            </a:lvl1pPr>
          </a:lstStyle>
          <a:p>
            <a:r>
              <a:rPr lang="en-US"/>
              <a:t>Click to edit Master title style</a:t>
            </a:r>
            <a:endParaRPr lang="en-GB" dirty="0"/>
          </a:p>
        </p:txBody>
      </p:sp>
      <p:sp>
        <p:nvSpPr>
          <p:cNvPr id="3" name="Subtitle 2"/>
          <p:cNvSpPr>
            <a:spLocks noGrp="1"/>
          </p:cNvSpPr>
          <p:nvPr>
            <p:ph type="subTitle" idx="1"/>
          </p:nvPr>
        </p:nvSpPr>
        <p:spPr>
          <a:xfrm>
            <a:off x="1524000" y="4127158"/>
            <a:ext cx="9144000" cy="1655762"/>
          </a:xfr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47856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186728"/>
            <a:ext cx="10515600" cy="1325563"/>
          </a:xfrm>
        </p:spPr>
        <p:txBody>
          <a:bodyPr/>
          <a:lstStyle>
            <a:lvl1pPr>
              <a:defRPr>
                <a:solidFill>
                  <a:srgbClr val="002060"/>
                </a:solidFill>
              </a:defRPr>
            </a:lvl1pPr>
          </a:lstStyle>
          <a:p>
            <a:r>
              <a:rPr lang="en-US"/>
              <a:t>Click to edit Master title style</a:t>
            </a:r>
            <a:endParaRPr lang="en-GB" dirty="0"/>
          </a:p>
        </p:txBody>
      </p:sp>
      <p:sp>
        <p:nvSpPr>
          <p:cNvPr id="3" name="Content Placeholder 2"/>
          <p:cNvSpPr>
            <a:spLocks noGrp="1"/>
          </p:cNvSpPr>
          <p:nvPr>
            <p:ph idx="1"/>
          </p:nvPr>
        </p:nvSpPr>
        <p:spPr>
          <a:xfrm>
            <a:off x="838200" y="2687781"/>
            <a:ext cx="10515600" cy="3749964"/>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59371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5"/>
            <a:ext cx="10515600" cy="1053314"/>
          </a:xfrm>
        </p:spPr>
        <p:txBody>
          <a:bodyPr/>
          <a:lstStyle>
            <a:lvl1pPr>
              <a:defRPr>
                <a:solidFill>
                  <a:srgbClr val="002060"/>
                </a:solidFill>
              </a:defRPr>
            </a:lvl1pPr>
          </a:lstStyle>
          <a:p>
            <a:r>
              <a:rPr lang="en-US"/>
              <a:t>Click to edit Master title style</a:t>
            </a:r>
            <a:endParaRPr lang="en-GB" dirty="0"/>
          </a:p>
        </p:txBody>
      </p:sp>
      <p:sp>
        <p:nvSpPr>
          <p:cNvPr id="3" name="Content Placeholder 2"/>
          <p:cNvSpPr>
            <a:spLocks noGrp="1"/>
          </p:cNvSpPr>
          <p:nvPr>
            <p:ph sz="half" idx="1"/>
          </p:nvPr>
        </p:nvSpPr>
        <p:spPr>
          <a:xfrm>
            <a:off x="838200" y="2558472"/>
            <a:ext cx="5181600" cy="4015653"/>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2558472"/>
            <a:ext cx="5181600" cy="401565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585041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3590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311564"/>
            <a:ext cx="10515600" cy="1127269"/>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2429163"/>
            <a:ext cx="10515600" cy="411018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p:cNvPicPr>
            <a:picLocks noChangeAspect="1"/>
          </p:cNvPicPr>
          <p:nvPr userDrawn="1"/>
        </p:nvPicPr>
        <p:blipFill>
          <a:blip r:embed="rId6"/>
          <a:stretch>
            <a:fillRect/>
          </a:stretch>
        </p:blipFill>
        <p:spPr>
          <a:xfrm>
            <a:off x="-68119" y="-24373"/>
            <a:ext cx="12260119" cy="1579001"/>
          </a:xfrm>
          <a:prstGeom prst="rect">
            <a:avLst/>
          </a:prstGeom>
        </p:spPr>
      </p:pic>
      <p:pic>
        <p:nvPicPr>
          <p:cNvPr id="9" name="Picture 8"/>
          <p:cNvPicPr>
            <a:picLocks noChangeAspect="1"/>
          </p:cNvPicPr>
          <p:nvPr userDrawn="1"/>
        </p:nvPicPr>
        <p:blipFill>
          <a:blip r:embed="rId7"/>
          <a:stretch>
            <a:fillRect/>
          </a:stretch>
        </p:blipFill>
        <p:spPr>
          <a:xfrm>
            <a:off x="9076335" y="459189"/>
            <a:ext cx="1243692" cy="1231499"/>
          </a:xfrm>
          <a:prstGeom prst="rect">
            <a:avLst/>
          </a:prstGeom>
        </p:spPr>
      </p:pic>
    </p:spTree>
    <p:extLst>
      <p:ext uri="{BB962C8B-B14F-4D97-AF65-F5344CB8AC3E}">
        <p14:creationId xmlns:p14="http://schemas.microsoft.com/office/powerpoint/2010/main" val="268129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txStyles>
    <p:title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latin typeface="Twinkl Precursive" panose="02000000000000000000" pitchFamily="2" charset="0"/>
              </a:rPr>
              <a:t>Welcome to Year 2! </a:t>
            </a:r>
          </a:p>
        </p:txBody>
      </p:sp>
      <p:sp>
        <p:nvSpPr>
          <p:cNvPr id="3" name="Subtitle 2"/>
          <p:cNvSpPr>
            <a:spLocks noGrp="1"/>
          </p:cNvSpPr>
          <p:nvPr>
            <p:ph type="subTitle" idx="1"/>
          </p:nvPr>
        </p:nvSpPr>
        <p:spPr/>
        <p:txBody>
          <a:bodyPr/>
          <a:lstStyle/>
          <a:p>
            <a:r>
              <a:rPr lang="en-GB" sz="2800" dirty="0">
                <a:latin typeface="Twinkl Precursive" panose="02000000000000000000" pitchFamily="2" charset="0"/>
              </a:rPr>
              <a:t>Miss. Thompson and Miss. Malpas</a:t>
            </a:r>
          </a:p>
          <a:p>
            <a:r>
              <a:rPr lang="en-GB" sz="2000" dirty="0">
                <a:latin typeface="Twinkl Precursive" panose="02000000000000000000" pitchFamily="2" charset="0"/>
              </a:rPr>
              <a:t>Mrs Kennedy, Mrs Corrigan, Mrs Graham, Mrs Wilkinson, Miss Cross</a:t>
            </a:r>
          </a:p>
        </p:txBody>
      </p:sp>
    </p:spTree>
    <p:extLst>
      <p:ext uri="{BB962C8B-B14F-4D97-AF65-F5344CB8AC3E}">
        <p14:creationId xmlns:p14="http://schemas.microsoft.com/office/powerpoint/2010/main" val="3415607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661F3-0AF8-4AEC-A590-E1103E49FF73}"/>
              </a:ext>
            </a:extLst>
          </p:cNvPr>
          <p:cNvSpPr>
            <a:spLocks noGrp="1"/>
          </p:cNvSpPr>
          <p:nvPr>
            <p:ph type="title"/>
          </p:nvPr>
        </p:nvSpPr>
        <p:spPr/>
        <p:txBody>
          <a:bodyPr/>
          <a:lstStyle/>
          <a:p>
            <a:pPr algn="ctr"/>
            <a:r>
              <a:rPr lang="en-GB" dirty="0">
                <a:latin typeface="Twinkl Precursive" panose="02000000000000000000" pitchFamily="2" charset="0"/>
              </a:rPr>
              <a:t>Year 2 SATs</a:t>
            </a:r>
          </a:p>
        </p:txBody>
      </p:sp>
      <p:sp>
        <p:nvSpPr>
          <p:cNvPr id="3" name="Content Placeholder 2">
            <a:extLst>
              <a:ext uri="{FF2B5EF4-FFF2-40B4-BE49-F238E27FC236}">
                <a16:creationId xmlns:a16="http://schemas.microsoft.com/office/drawing/2014/main" id="{27D43FD4-05D7-4878-8532-975412B6AB90}"/>
              </a:ext>
            </a:extLst>
          </p:cNvPr>
          <p:cNvSpPr>
            <a:spLocks noGrp="1"/>
          </p:cNvSpPr>
          <p:nvPr>
            <p:ph idx="1"/>
          </p:nvPr>
        </p:nvSpPr>
        <p:spPr/>
        <p:txBody>
          <a:bodyPr>
            <a:normAutofit fontScale="92500" lnSpcReduction="10000"/>
          </a:bodyPr>
          <a:lstStyle/>
          <a:p>
            <a:r>
              <a:rPr lang="en-GB" dirty="0">
                <a:latin typeface="Twinkl Precursive" panose="02000000000000000000" pitchFamily="2" charset="0"/>
              </a:rPr>
              <a:t>Year 2 SATs will take place during Summer 1 (May 2019). </a:t>
            </a:r>
          </a:p>
          <a:p>
            <a:pPr marL="0" indent="0">
              <a:buNone/>
            </a:pPr>
            <a:r>
              <a:rPr lang="en-GB" dirty="0">
                <a:latin typeface="Twinkl Precursive" panose="02000000000000000000" pitchFamily="2" charset="0"/>
              </a:rPr>
              <a:t>   - 1 x SPAG</a:t>
            </a:r>
          </a:p>
          <a:p>
            <a:pPr marL="0" indent="0">
              <a:buNone/>
            </a:pPr>
            <a:r>
              <a:rPr lang="en-GB" dirty="0">
                <a:latin typeface="Twinkl Precursive" panose="02000000000000000000" pitchFamily="2" charset="0"/>
              </a:rPr>
              <a:t>   - 1 x maths arithmetic </a:t>
            </a:r>
          </a:p>
          <a:p>
            <a:pPr marL="0" indent="0">
              <a:buNone/>
            </a:pPr>
            <a:r>
              <a:rPr lang="en-GB" dirty="0">
                <a:latin typeface="Twinkl Precursive" panose="02000000000000000000" pitchFamily="2" charset="0"/>
              </a:rPr>
              <a:t>   - 1x maths reasoning</a:t>
            </a:r>
          </a:p>
          <a:p>
            <a:pPr marL="0" indent="0">
              <a:buNone/>
            </a:pPr>
            <a:r>
              <a:rPr lang="en-GB" dirty="0">
                <a:latin typeface="Twinkl Precursive" panose="02000000000000000000" pitchFamily="2" charset="0"/>
              </a:rPr>
              <a:t>   - 2x reading  </a:t>
            </a:r>
          </a:p>
          <a:p>
            <a:r>
              <a:rPr lang="en-GB" dirty="0">
                <a:latin typeface="Twinkl Precursive" panose="02000000000000000000" pitchFamily="2" charset="0"/>
              </a:rPr>
              <a:t>Please don’t be alarmed!</a:t>
            </a:r>
          </a:p>
          <a:p>
            <a:r>
              <a:rPr lang="en-GB" dirty="0">
                <a:latin typeface="Twinkl Precursive" panose="02000000000000000000" pitchFamily="2" charset="0"/>
              </a:rPr>
              <a:t>An information meeting will take place nearer the time</a:t>
            </a:r>
            <a:r>
              <a:rPr lang="en-GB" dirty="0"/>
              <a:t>. </a:t>
            </a:r>
          </a:p>
          <a:p>
            <a:endParaRPr lang="en-GB" dirty="0"/>
          </a:p>
        </p:txBody>
      </p:sp>
    </p:spTree>
    <p:extLst>
      <p:ext uri="{BB962C8B-B14F-4D97-AF65-F5344CB8AC3E}">
        <p14:creationId xmlns:p14="http://schemas.microsoft.com/office/powerpoint/2010/main" val="1419990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5EB054-E934-4E52-B854-61D3F3E9A7C8}"/>
              </a:ext>
            </a:extLst>
          </p:cNvPr>
          <p:cNvSpPr>
            <a:spLocks noGrp="1"/>
          </p:cNvSpPr>
          <p:nvPr>
            <p:ph idx="1"/>
          </p:nvPr>
        </p:nvSpPr>
        <p:spPr>
          <a:xfrm>
            <a:off x="838200" y="1789043"/>
            <a:ext cx="10515600" cy="4648702"/>
          </a:xfrm>
        </p:spPr>
        <p:txBody>
          <a:bodyPr/>
          <a:lstStyle/>
          <a:p>
            <a:pPr marL="0" indent="0">
              <a:buNone/>
            </a:pPr>
            <a:r>
              <a:rPr lang="en-GB" dirty="0">
                <a:latin typeface="Twinkl Precursive" panose="02000000000000000000" pitchFamily="2" charset="0"/>
              </a:rPr>
              <a:t>We are always here if you have any questions/ need anything, you don’t need to wait until parents evening for this. </a:t>
            </a:r>
          </a:p>
          <a:p>
            <a:pPr marL="0" indent="0">
              <a:buNone/>
            </a:pPr>
            <a:endParaRPr lang="en-GB" dirty="0">
              <a:latin typeface="Twinkl Precursive" panose="02000000000000000000" pitchFamily="2" charset="0"/>
            </a:endParaRPr>
          </a:p>
          <a:p>
            <a:pPr marL="0" indent="0">
              <a:buNone/>
            </a:pPr>
            <a:r>
              <a:rPr lang="en-GB" dirty="0">
                <a:latin typeface="Twinkl Precursive" panose="02000000000000000000" pitchFamily="2" charset="0"/>
              </a:rPr>
              <a:t>We are looking forward to working together and starting an exciting year ahead!</a:t>
            </a:r>
          </a:p>
        </p:txBody>
      </p:sp>
    </p:spTree>
    <p:extLst>
      <p:ext uri="{BB962C8B-B14F-4D97-AF65-F5344CB8AC3E}">
        <p14:creationId xmlns:p14="http://schemas.microsoft.com/office/powerpoint/2010/main" val="4230294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1691" y="2327326"/>
            <a:ext cx="5668618" cy="2203347"/>
          </a:xfrm>
        </p:spPr>
        <p:txBody>
          <a:bodyPr/>
          <a:lstStyle/>
          <a:p>
            <a:r>
              <a:rPr lang="en-GB" dirty="0">
                <a:latin typeface="Twinkl Precursive" panose="02000000000000000000" pitchFamily="2" charset="0"/>
              </a:rPr>
              <a:t>Any Questions?</a:t>
            </a:r>
          </a:p>
        </p:txBody>
      </p:sp>
    </p:spTree>
    <p:extLst>
      <p:ext uri="{BB962C8B-B14F-4D97-AF65-F5344CB8AC3E}">
        <p14:creationId xmlns:p14="http://schemas.microsoft.com/office/powerpoint/2010/main" val="3151651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190900"/>
            <a:ext cx="10515600" cy="1325563"/>
          </a:xfrm>
        </p:spPr>
        <p:txBody>
          <a:bodyPr/>
          <a:lstStyle/>
          <a:p>
            <a:r>
              <a:rPr lang="en-GB" u="sng">
                <a:latin typeface="Twinkl Precursive" panose="02000000000000000000" pitchFamily="2" charset="0"/>
              </a:rPr>
              <a:t>The Timetable</a:t>
            </a:r>
            <a:endParaRPr lang="en-GB" u="sng" dirty="0">
              <a:latin typeface="Twinkl Precursive" panose="02000000000000000000" pitchFamily="2" charset="0"/>
            </a:endParaRPr>
          </a:p>
        </p:txBody>
      </p:sp>
      <p:pic>
        <p:nvPicPr>
          <p:cNvPr id="3" name="Picture 2">
            <a:extLst>
              <a:ext uri="{FF2B5EF4-FFF2-40B4-BE49-F238E27FC236}">
                <a16:creationId xmlns:a16="http://schemas.microsoft.com/office/drawing/2014/main" id="{992B5837-9FBE-4B4C-9965-3103B8F8E3D9}"/>
              </a:ext>
            </a:extLst>
          </p:cNvPr>
          <p:cNvPicPr>
            <a:picLocks noChangeAspect="1"/>
          </p:cNvPicPr>
          <p:nvPr/>
        </p:nvPicPr>
        <p:blipFill>
          <a:blip r:embed="rId2"/>
          <a:stretch>
            <a:fillRect/>
          </a:stretch>
        </p:blipFill>
        <p:spPr>
          <a:xfrm>
            <a:off x="2176462" y="2231750"/>
            <a:ext cx="7457868" cy="4352879"/>
          </a:xfrm>
          <a:prstGeom prst="rect">
            <a:avLst/>
          </a:prstGeom>
        </p:spPr>
      </p:pic>
    </p:spTree>
    <p:extLst>
      <p:ext uri="{BB962C8B-B14F-4D97-AF65-F5344CB8AC3E}">
        <p14:creationId xmlns:p14="http://schemas.microsoft.com/office/powerpoint/2010/main" val="279151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FA8AD66-1B2F-4E12-80A6-C1F5D93C09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6521" y="1696357"/>
            <a:ext cx="7845287" cy="5161643"/>
          </a:xfrm>
          <a:prstGeom prst="rect">
            <a:avLst/>
          </a:prstGeom>
        </p:spPr>
      </p:pic>
      <p:sp>
        <p:nvSpPr>
          <p:cNvPr id="5" name="TextBox 4">
            <a:extLst>
              <a:ext uri="{FF2B5EF4-FFF2-40B4-BE49-F238E27FC236}">
                <a16:creationId xmlns:a16="http://schemas.microsoft.com/office/drawing/2014/main" id="{72B1C916-E5FE-4554-A725-45614B34C720}"/>
              </a:ext>
            </a:extLst>
          </p:cNvPr>
          <p:cNvSpPr txBox="1"/>
          <p:nvPr/>
        </p:nvSpPr>
        <p:spPr>
          <a:xfrm>
            <a:off x="3120885" y="1327025"/>
            <a:ext cx="4916557" cy="369332"/>
          </a:xfrm>
          <a:prstGeom prst="rect">
            <a:avLst/>
          </a:prstGeom>
          <a:noFill/>
        </p:spPr>
        <p:txBody>
          <a:bodyPr wrap="square" rtlCol="0">
            <a:spAutoFit/>
          </a:bodyPr>
          <a:lstStyle/>
          <a:p>
            <a:pPr algn="ctr"/>
            <a:r>
              <a:rPr lang="en-GB" dirty="0">
                <a:latin typeface="Twinkl Precursive" panose="02000000000000000000" pitchFamily="2" charset="0"/>
              </a:rPr>
              <a:t>2M Weekly Timetable</a:t>
            </a:r>
          </a:p>
        </p:txBody>
      </p:sp>
    </p:spTree>
    <p:extLst>
      <p:ext uri="{BB962C8B-B14F-4D97-AF65-F5344CB8AC3E}">
        <p14:creationId xmlns:p14="http://schemas.microsoft.com/office/powerpoint/2010/main" val="611720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winkl Precursive" panose="02000000000000000000" pitchFamily="2" charset="0"/>
              </a:rPr>
              <a:t>Reading</a:t>
            </a:r>
          </a:p>
        </p:txBody>
      </p:sp>
      <p:sp>
        <p:nvSpPr>
          <p:cNvPr id="3" name="Content Placeholder 2"/>
          <p:cNvSpPr>
            <a:spLocks noGrp="1"/>
          </p:cNvSpPr>
          <p:nvPr>
            <p:ph idx="1"/>
          </p:nvPr>
        </p:nvSpPr>
        <p:spPr>
          <a:xfrm>
            <a:off x="450574" y="2292626"/>
            <a:ext cx="10903226" cy="4145119"/>
          </a:xfrm>
        </p:spPr>
        <p:txBody>
          <a:bodyPr>
            <a:normAutofit fontScale="62500" lnSpcReduction="20000"/>
          </a:bodyPr>
          <a:lstStyle/>
          <a:p>
            <a:r>
              <a:rPr lang="en-GB" dirty="0">
                <a:latin typeface="Twinkl Precursive" panose="02000000000000000000" pitchFamily="2" charset="0"/>
              </a:rPr>
              <a:t>Daily Readers- every child is read with every week either by the class teacher or teaching assistant. </a:t>
            </a:r>
          </a:p>
          <a:p>
            <a:pPr marL="0" indent="0">
              <a:buNone/>
            </a:pPr>
            <a:endParaRPr lang="en-GB" dirty="0">
              <a:latin typeface="Twinkl Precursive" panose="02000000000000000000" pitchFamily="2" charset="0"/>
            </a:endParaRPr>
          </a:p>
          <a:p>
            <a:r>
              <a:rPr lang="en-GB" dirty="0">
                <a:latin typeface="Twinkl Precursive" panose="02000000000000000000" pitchFamily="2" charset="0"/>
              </a:rPr>
              <a:t>Book change- for all year 2 children book change will be on a Monday and a Thursday. Books will only be changed if it has been read at home.</a:t>
            </a:r>
          </a:p>
          <a:p>
            <a:pPr marL="0" indent="0">
              <a:buNone/>
            </a:pPr>
            <a:endParaRPr lang="en-GB" dirty="0">
              <a:latin typeface="Twinkl Precursive" panose="02000000000000000000" pitchFamily="2" charset="0"/>
            </a:endParaRPr>
          </a:p>
          <a:p>
            <a:r>
              <a:rPr lang="en-GB" dirty="0">
                <a:latin typeface="Twinkl Precursive" panose="02000000000000000000" pitchFamily="2" charset="0"/>
              </a:rPr>
              <a:t>Children are encouraged in year 2 to re-read stories so that they can: answer and ask questions, retell the story, predict what might happen and participate in discussions about the book.</a:t>
            </a:r>
          </a:p>
          <a:p>
            <a:pPr marL="0" indent="0">
              <a:buNone/>
            </a:pPr>
            <a:r>
              <a:rPr lang="en-GB" dirty="0">
                <a:latin typeface="Twinkl Precursive" panose="02000000000000000000" pitchFamily="2" charset="0"/>
              </a:rPr>
              <a:t> </a:t>
            </a:r>
          </a:p>
          <a:p>
            <a:r>
              <a:rPr lang="en-GB" dirty="0">
                <a:latin typeface="Twinkl Precursive" panose="02000000000000000000" pitchFamily="2" charset="0"/>
              </a:rPr>
              <a:t>Daily Guided Readings sessions for 30 minutes and a weekly comprehension. </a:t>
            </a:r>
          </a:p>
          <a:p>
            <a:endParaRPr lang="en-GB" dirty="0">
              <a:latin typeface="Twinkl Precursive" panose="02000000000000000000" pitchFamily="2" charset="0"/>
            </a:endParaRPr>
          </a:p>
          <a:p>
            <a:r>
              <a:rPr lang="en-GB" dirty="0">
                <a:latin typeface="Twinkl Precursive" panose="02000000000000000000" pitchFamily="2" charset="0"/>
              </a:rPr>
              <a:t>Fortnightly library sessions. </a:t>
            </a:r>
          </a:p>
        </p:txBody>
      </p:sp>
    </p:spTree>
    <p:extLst>
      <p:ext uri="{BB962C8B-B14F-4D97-AF65-F5344CB8AC3E}">
        <p14:creationId xmlns:p14="http://schemas.microsoft.com/office/powerpoint/2010/main" val="4275093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CBE06-A0F1-4A4B-BC87-5BBA69326895}"/>
              </a:ext>
            </a:extLst>
          </p:cNvPr>
          <p:cNvSpPr>
            <a:spLocks noGrp="1"/>
          </p:cNvSpPr>
          <p:nvPr>
            <p:ph type="title"/>
          </p:nvPr>
        </p:nvSpPr>
        <p:spPr>
          <a:xfrm>
            <a:off x="281609" y="1226484"/>
            <a:ext cx="10515600" cy="1325563"/>
          </a:xfrm>
        </p:spPr>
        <p:txBody>
          <a:bodyPr/>
          <a:lstStyle/>
          <a:p>
            <a:r>
              <a:rPr lang="en-GB" dirty="0">
                <a:latin typeface="Twinkl Precursive" panose="02000000000000000000" pitchFamily="2" charset="0"/>
              </a:rPr>
              <a:t>Handwriting </a:t>
            </a:r>
          </a:p>
        </p:txBody>
      </p:sp>
      <p:sp>
        <p:nvSpPr>
          <p:cNvPr id="3" name="Content Placeholder 2">
            <a:extLst>
              <a:ext uri="{FF2B5EF4-FFF2-40B4-BE49-F238E27FC236}">
                <a16:creationId xmlns:a16="http://schemas.microsoft.com/office/drawing/2014/main" id="{546CAE13-038E-4431-B089-620FF9C68FE9}"/>
              </a:ext>
            </a:extLst>
          </p:cNvPr>
          <p:cNvSpPr>
            <a:spLocks noGrp="1"/>
          </p:cNvSpPr>
          <p:nvPr>
            <p:ph idx="1"/>
          </p:nvPr>
        </p:nvSpPr>
        <p:spPr/>
        <p:txBody>
          <a:bodyPr/>
          <a:lstStyle/>
          <a:p>
            <a:r>
              <a:rPr lang="en-GB" dirty="0">
                <a:latin typeface="Twinkl Precursive" panose="02000000000000000000" pitchFamily="2" charset="0"/>
              </a:rPr>
              <a:t>A new style of handwriting across the school. </a:t>
            </a:r>
          </a:p>
          <a:p>
            <a:r>
              <a:rPr lang="en-GB" dirty="0">
                <a:latin typeface="Twinkl Precursive" panose="02000000000000000000" pitchFamily="2" charset="0"/>
              </a:rPr>
              <a:t>Pre- cursive handwriting. </a:t>
            </a:r>
          </a:p>
          <a:p>
            <a:r>
              <a:rPr lang="en-GB" dirty="0">
                <a:latin typeface="Twinkl Precursive" panose="02000000000000000000" pitchFamily="2" charset="0"/>
              </a:rPr>
              <a:t>3 sessions a week. </a:t>
            </a:r>
          </a:p>
          <a:p>
            <a:pPr marL="0" indent="0">
              <a:buNone/>
            </a:pPr>
            <a:r>
              <a:rPr lang="en-GB" dirty="0">
                <a:latin typeface="Twinkl Precursive" panose="02000000000000000000" pitchFamily="2" charset="0"/>
              </a:rPr>
              <a:t>  - practical activities e.g. writing in the air</a:t>
            </a:r>
          </a:p>
          <a:p>
            <a:pPr marL="0" indent="0">
              <a:buNone/>
            </a:pPr>
            <a:r>
              <a:rPr lang="en-GB" dirty="0">
                <a:latin typeface="Twinkl Precursive" panose="02000000000000000000" pitchFamily="2" charset="0"/>
              </a:rPr>
              <a:t>  - practising on whiteboards</a:t>
            </a:r>
          </a:p>
          <a:p>
            <a:pPr marL="0" indent="0">
              <a:buNone/>
            </a:pPr>
            <a:r>
              <a:rPr lang="en-GB" dirty="0">
                <a:latin typeface="Twinkl Precursive" panose="02000000000000000000" pitchFamily="2" charset="0"/>
              </a:rPr>
              <a:t>  - applying the skills to handwriting books.</a:t>
            </a:r>
          </a:p>
          <a:p>
            <a:pPr marL="0" indent="0">
              <a:buNone/>
            </a:pPr>
            <a:endParaRPr lang="en-GB" dirty="0">
              <a:latin typeface="Twinkl Precursive" panose="02000000000000000000" pitchFamily="2" charset="0"/>
            </a:endParaRPr>
          </a:p>
        </p:txBody>
      </p:sp>
    </p:spTree>
    <p:extLst>
      <p:ext uri="{BB962C8B-B14F-4D97-AF65-F5344CB8AC3E}">
        <p14:creationId xmlns:p14="http://schemas.microsoft.com/office/powerpoint/2010/main" val="3390947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952EF-F696-4666-BDB9-5AFEDB5CB1F5}"/>
              </a:ext>
            </a:extLst>
          </p:cNvPr>
          <p:cNvSpPr>
            <a:spLocks noGrp="1"/>
          </p:cNvSpPr>
          <p:nvPr>
            <p:ph type="title"/>
          </p:nvPr>
        </p:nvSpPr>
        <p:spPr/>
        <p:txBody>
          <a:bodyPr/>
          <a:lstStyle/>
          <a:p>
            <a:r>
              <a:rPr lang="en-GB" dirty="0">
                <a:latin typeface="Twinkl Precursive" panose="02000000000000000000" pitchFamily="2" charset="0"/>
              </a:rPr>
              <a:t>English</a:t>
            </a:r>
          </a:p>
        </p:txBody>
      </p:sp>
      <p:sp>
        <p:nvSpPr>
          <p:cNvPr id="3" name="Content Placeholder 2">
            <a:extLst>
              <a:ext uri="{FF2B5EF4-FFF2-40B4-BE49-F238E27FC236}">
                <a16:creationId xmlns:a16="http://schemas.microsoft.com/office/drawing/2014/main" id="{9B3E71BB-F2E5-4B90-9B0E-19FE9EC1C4C3}"/>
              </a:ext>
            </a:extLst>
          </p:cNvPr>
          <p:cNvSpPr>
            <a:spLocks noGrp="1"/>
          </p:cNvSpPr>
          <p:nvPr>
            <p:ph idx="1"/>
          </p:nvPr>
        </p:nvSpPr>
        <p:spPr/>
        <p:txBody>
          <a:bodyPr/>
          <a:lstStyle/>
          <a:p>
            <a:r>
              <a:rPr lang="en-GB" dirty="0">
                <a:latin typeface="Twinkl Precursive" panose="02000000000000000000" pitchFamily="2" charset="0"/>
              </a:rPr>
              <a:t>Daily English sessions with Monday focussing on comprehension.</a:t>
            </a:r>
          </a:p>
          <a:p>
            <a:pPr marL="0" indent="0">
              <a:buNone/>
            </a:pPr>
            <a:r>
              <a:rPr lang="en-GB" dirty="0">
                <a:latin typeface="Twinkl Precursive" panose="02000000000000000000" pitchFamily="2" charset="0"/>
              </a:rPr>
              <a:t>The routine-</a:t>
            </a:r>
          </a:p>
          <a:p>
            <a:pPr marL="514350" indent="-514350">
              <a:buAutoNum type="arabicPeriod"/>
            </a:pPr>
            <a:r>
              <a:rPr lang="en-GB" dirty="0">
                <a:latin typeface="Twinkl Precursive" panose="02000000000000000000" pitchFamily="2" charset="0"/>
              </a:rPr>
              <a:t>Analysing texts</a:t>
            </a:r>
          </a:p>
          <a:p>
            <a:pPr marL="514350" indent="-514350">
              <a:buAutoNum type="arabicPeriod"/>
            </a:pPr>
            <a:r>
              <a:rPr lang="en-GB" dirty="0">
                <a:latin typeface="Twinkl Precursive" panose="02000000000000000000" pitchFamily="2" charset="0"/>
              </a:rPr>
              <a:t>Shared writes </a:t>
            </a:r>
          </a:p>
          <a:p>
            <a:pPr marL="514350" indent="-514350">
              <a:buAutoNum type="arabicPeriod"/>
            </a:pPr>
            <a:r>
              <a:rPr lang="en-GB" dirty="0">
                <a:latin typeface="Twinkl Precursive" panose="02000000000000000000" pitchFamily="2" charset="0"/>
              </a:rPr>
              <a:t>Have a go independent writes</a:t>
            </a:r>
          </a:p>
          <a:p>
            <a:pPr marL="514350" indent="-514350">
              <a:buAutoNum type="arabicPeriod"/>
            </a:pPr>
            <a:r>
              <a:rPr lang="en-GB" dirty="0">
                <a:latin typeface="Twinkl Precursive" panose="02000000000000000000" pitchFamily="2" charset="0"/>
              </a:rPr>
              <a:t>Big write </a:t>
            </a:r>
          </a:p>
        </p:txBody>
      </p:sp>
    </p:spTree>
    <p:extLst>
      <p:ext uri="{BB962C8B-B14F-4D97-AF65-F5344CB8AC3E}">
        <p14:creationId xmlns:p14="http://schemas.microsoft.com/office/powerpoint/2010/main" val="3493472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5528" y="2978872"/>
            <a:ext cx="9144000" cy="2387600"/>
          </a:xfrm>
        </p:spPr>
        <p:txBody>
          <a:bodyPr>
            <a:normAutofit fontScale="90000"/>
          </a:bodyPr>
          <a:lstStyle/>
          <a:p>
            <a:r>
              <a:rPr lang="en-GB" dirty="0"/>
              <a:t/>
            </a:r>
            <a:br>
              <a:rPr lang="en-GB" dirty="0"/>
            </a:br>
            <a:r>
              <a:rPr lang="en-GB" dirty="0"/>
              <a:t/>
            </a:r>
            <a:br>
              <a:rPr lang="en-GB" dirty="0"/>
            </a:br>
            <a:endParaRPr lang="en-GB" dirty="0"/>
          </a:p>
        </p:txBody>
      </p:sp>
      <p:sp>
        <p:nvSpPr>
          <p:cNvPr id="3" name="Title 1">
            <a:extLst>
              <a:ext uri="{FF2B5EF4-FFF2-40B4-BE49-F238E27FC236}">
                <a16:creationId xmlns:a16="http://schemas.microsoft.com/office/drawing/2014/main" id="{EC49AA0C-FCCA-4922-942D-4B77D572A635}"/>
              </a:ext>
            </a:extLst>
          </p:cNvPr>
          <p:cNvSpPr txBox="1">
            <a:spLocks/>
          </p:cNvSpPr>
          <p:nvPr/>
        </p:nvSpPr>
        <p:spPr>
          <a:xfrm>
            <a:off x="263136" y="1226484"/>
            <a:ext cx="10515600" cy="1325563"/>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rgbClr val="002060"/>
                </a:solidFill>
                <a:latin typeface="+mj-lt"/>
                <a:ea typeface="+mj-ea"/>
                <a:cs typeface="+mj-cs"/>
              </a:defRPr>
            </a:lvl1pPr>
          </a:lstStyle>
          <a:p>
            <a:pPr algn="l"/>
            <a:r>
              <a:rPr lang="en-GB" dirty="0">
                <a:latin typeface="Twinkl Precursive" panose="02000000000000000000" pitchFamily="2" charset="0"/>
              </a:rPr>
              <a:t>Homework and spellings </a:t>
            </a:r>
          </a:p>
        </p:txBody>
      </p:sp>
      <p:sp>
        <p:nvSpPr>
          <p:cNvPr id="5" name="Content Placeholder 2">
            <a:extLst>
              <a:ext uri="{FF2B5EF4-FFF2-40B4-BE49-F238E27FC236}">
                <a16:creationId xmlns:a16="http://schemas.microsoft.com/office/drawing/2014/main" id="{4CF7052B-C7CB-4964-9520-3659D8E072D2}"/>
              </a:ext>
            </a:extLst>
          </p:cNvPr>
          <p:cNvSpPr txBox="1">
            <a:spLocks/>
          </p:cNvSpPr>
          <p:nvPr/>
        </p:nvSpPr>
        <p:spPr>
          <a:xfrm>
            <a:off x="838200" y="2687781"/>
            <a:ext cx="10515600" cy="37499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002060"/>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002060"/>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002060"/>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002060"/>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00206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latin typeface="Twinkl Precursive" panose="02000000000000000000" pitchFamily="2" charset="0"/>
              </a:rPr>
              <a:t>All homework and letters/ information are given out on a Friday.</a:t>
            </a:r>
          </a:p>
          <a:p>
            <a:pPr marL="342900" indent="-342900" algn="l">
              <a:buFont typeface="Arial" panose="020B0604020202020204" pitchFamily="34" charset="0"/>
              <a:buChar char="•"/>
            </a:pPr>
            <a:r>
              <a:rPr lang="en-GB" dirty="0">
                <a:latin typeface="Twinkl Precursive" panose="02000000000000000000" pitchFamily="2" charset="0"/>
              </a:rPr>
              <a:t>One week </a:t>
            </a:r>
            <a:r>
              <a:rPr lang="en-GB" dirty="0" err="1">
                <a:latin typeface="Twinkl Precursive" panose="02000000000000000000" pitchFamily="2" charset="0"/>
              </a:rPr>
              <a:t>SPaG</a:t>
            </a:r>
            <a:r>
              <a:rPr lang="en-GB" dirty="0">
                <a:latin typeface="Twinkl Precursive" panose="02000000000000000000" pitchFamily="2" charset="0"/>
              </a:rPr>
              <a:t> based. </a:t>
            </a:r>
            <a:br>
              <a:rPr lang="en-GB" dirty="0">
                <a:latin typeface="Twinkl Precursive" panose="02000000000000000000" pitchFamily="2" charset="0"/>
              </a:rPr>
            </a:br>
            <a:r>
              <a:rPr lang="en-GB" dirty="0">
                <a:latin typeface="Twinkl Precursive" panose="02000000000000000000" pitchFamily="2" charset="0"/>
              </a:rPr>
              <a:t>One week Maths based.</a:t>
            </a:r>
          </a:p>
          <a:p>
            <a:pPr marL="342900" indent="-342900" algn="l">
              <a:buFont typeface="Arial" panose="020B0604020202020204" pitchFamily="34" charset="0"/>
              <a:buChar char="•"/>
            </a:pPr>
            <a:r>
              <a:rPr lang="en-GB" dirty="0">
                <a:latin typeface="Twinkl Precursive" panose="02000000000000000000" pitchFamily="2" charset="0"/>
              </a:rPr>
              <a:t>Homework is to be returned the following Wednesday.</a:t>
            </a:r>
          </a:p>
          <a:p>
            <a:pPr marL="342900" indent="-342900" algn="l">
              <a:buFont typeface="Arial" panose="020B0604020202020204" pitchFamily="34" charset="0"/>
              <a:buChar char="•"/>
            </a:pPr>
            <a:r>
              <a:rPr lang="en-GB" dirty="0">
                <a:latin typeface="Twinkl Precursive" panose="02000000000000000000" pitchFamily="2" charset="0"/>
              </a:rPr>
              <a:t>Weekly spellings- a week to practise and a quiz the following Friday.</a:t>
            </a:r>
          </a:p>
        </p:txBody>
      </p:sp>
    </p:spTree>
    <p:extLst>
      <p:ext uri="{BB962C8B-B14F-4D97-AF65-F5344CB8AC3E}">
        <p14:creationId xmlns:p14="http://schemas.microsoft.com/office/powerpoint/2010/main" val="3973848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EDDD2-AF3D-4AF9-AF93-F05146D071CB}"/>
              </a:ext>
            </a:extLst>
          </p:cNvPr>
          <p:cNvSpPr>
            <a:spLocks noGrp="1"/>
          </p:cNvSpPr>
          <p:nvPr>
            <p:ph type="title"/>
          </p:nvPr>
        </p:nvSpPr>
        <p:spPr/>
        <p:txBody>
          <a:bodyPr/>
          <a:lstStyle/>
          <a:p>
            <a:pPr algn="ctr"/>
            <a:r>
              <a:rPr lang="en-GB" dirty="0">
                <a:latin typeface="Twinkl Cursive Looped" panose="02000000000000000000" pitchFamily="2" charset="0"/>
              </a:rPr>
              <a:t>PE Timetable</a:t>
            </a:r>
          </a:p>
        </p:txBody>
      </p:sp>
      <p:sp>
        <p:nvSpPr>
          <p:cNvPr id="3" name="Content Placeholder 2">
            <a:extLst>
              <a:ext uri="{FF2B5EF4-FFF2-40B4-BE49-F238E27FC236}">
                <a16:creationId xmlns:a16="http://schemas.microsoft.com/office/drawing/2014/main" id="{06A7B975-7DFF-4DAD-8900-27D29F6794C7}"/>
              </a:ext>
            </a:extLst>
          </p:cNvPr>
          <p:cNvSpPr>
            <a:spLocks noGrp="1"/>
          </p:cNvSpPr>
          <p:nvPr>
            <p:ph idx="1"/>
          </p:nvPr>
        </p:nvSpPr>
        <p:spPr/>
        <p:txBody>
          <a:bodyPr/>
          <a:lstStyle/>
          <a:p>
            <a:r>
              <a:rPr lang="en-GB" dirty="0">
                <a:latin typeface="Twinkl Cursive Looped" panose="02000000000000000000" pitchFamily="2" charset="0"/>
              </a:rPr>
              <a:t>Both classes have PE on a Thursday PM. </a:t>
            </a:r>
          </a:p>
          <a:p>
            <a:r>
              <a:rPr lang="en-GB" dirty="0">
                <a:latin typeface="Twinkl Cursive Looped" panose="02000000000000000000" pitchFamily="2" charset="0"/>
              </a:rPr>
              <a:t>Outdoor PE will change each week depending on the topic (we have the freedom to go out as and when we wish!). Please ensure outdoor kits are in every day because of this. </a:t>
            </a:r>
          </a:p>
        </p:txBody>
      </p:sp>
    </p:spTree>
    <p:extLst>
      <p:ext uri="{BB962C8B-B14F-4D97-AF65-F5344CB8AC3E}">
        <p14:creationId xmlns:p14="http://schemas.microsoft.com/office/powerpoint/2010/main" val="3493691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winkl Precursive" panose="02000000000000000000" pitchFamily="2" charset="0"/>
              </a:rPr>
              <a:t>The Creative Curriculum</a:t>
            </a:r>
          </a:p>
        </p:txBody>
      </p:sp>
      <p:sp>
        <p:nvSpPr>
          <p:cNvPr id="3" name="Content Placeholder 2"/>
          <p:cNvSpPr>
            <a:spLocks noGrp="1"/>
          </p:cNvSpPr>
          <p:nvPr>
            <p:ph idx="1"/>
          </p:nvPr>
        </p:nvSpPr>
        <p:spPr>
          <a:xfrm>
            <a:off x="503583" y="2512291"/>
            <a:ext cx="10850217" cy="3925454"/>
          </a:xfrm>
        </p:spPr>
        <p:txBody>
          <a:bodyPr>
            <a:normAutofit lnSpcReduction="10000"/>
          </a:bodyPr>
          <a:lstStyle/>
          <a:p>
            <a:pPr marL="0" indent="0">
              <a:buNone/>
            </a:pPr>
            <a:r>
              <a:rPr lang="en-GB" dirty="0">
                <a:latin typeface="Twinkl Precursive" panose="02000000000000000000" pitchFamily="2" charset="0"/>
              </a:rPr>
              <a:t>                FUN, CREATIVITY &amp; ACHIEVEMENT </a:t>
            </a:r>
          </a:p>
          <a:p>
            <a:r>
              <a:rPr lang="en-GB" dirty="0">
                <a:latin typeface="Twinkl Precursive" panose="02000000000000000000" pitchFamily="2" charset="0"/>
              </a:rPr>
              <a:t>Immersive experiences designed to engage and excite the children</a:t>
            </a:r>
          </a:p>
          <a:p>
            <a:r>
              <a:rPr lang="en-GB" dirty="0">
                <a:latin typeface="Twinkl Precursive" panose="02000000000000000000" pitchFamily="2" charset="0"/>
              </a:rPr>
              <a:t>Discreet foundation lessons </a:t>
            </a:r>
          </a:p>
          <a:p>
            <a:pPr marL="0" indent="0">
              <a:buNone/>
            </a:pPr>
            <a:endParaRPr lang="en-GB" dirty="0">
              <a:latin typeface="Twinkl Precursive" panose="02000000000000000000" pitchFamily="2" charset="0"/>
            </a:endParaRPr>
          </a:p>
          <a:p>
            <a:pPr marL="0" indent="0">
              <a:buNone/>
            </a:pPr>
            <a:r>
              <a:rPr lang="en-GB" dirty="0">
                <a:latin typeface="Twinkl Precursive" panose="02000000000000000000" pitchFamily="2" charset="0"/>
              </a:rPr>
              <a:t>Topic 1- Wonderland</a:t>
            </a:r>
          </a:p>
          <a:p>
            <a:pPr marL="0" indent="0">
              <a:buNone/>
            </a:pPr>
            <a:endParaRPr lang="en-GB" dirty="0">
              <a:latin typeface="Twinkl Precursive" panose="02000000000000000000" pitchFamily="2" charset="0"/>
            </a:endParaRPr>
          </a:p>
          <a:p>
            <a:pPr marL="0" indent="0">
              <a:buNone/>
            </a:pPr>
            <a:r>
              <a:rPr lang="en-GB" dirty="0">
                <a:latin typeface="Twinkl Precursive" panose="02000000000000000000" pitchFamily="2" charset="0"/>
              </a:rPr>
              <a:t>(Pictures of displays, paintings) </a:t>
            </a:r>
          </a:p>
          <a:p>
            <a:pPr marL="0" indent="0">
              <a:buNone/>
            </a:pPr>
            <a:endParaRPr lang="en-GB" dirty="0">
              <a:latin typeface="Twinkl Precursive" panose="02000000000000000000" pitchFamily="2" charset="0"/>
            </a:endParaRPr>
          </a:p>
        </p:txBody>
      </p:sp>
    </p:spTree>
    <p:extLst>
      <p:ext uri="{BB962C8B-B14F-4D97-AF65-F5344CB8AC3E}">
        <p14:creationId xmlns:p14="http://schemas.microsoft.com/office/powerpoint/2010/main" val="860933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l the questions covered" id="{A53E0C27-3209-4E49-A759-E9F3A5B64191}" vid="{D99CDE9D-EB0D-4EE6-B1FA-B1378BA73DF8}"/>
    </a:ext>
  </a:extLst>
</a:theme>
</file>

<file path=docProps/app.xml><?xml version="1.0" encoding="utf-8"?>
<Properties xmlns="http://schemas.openxmlformats.org/officeDocument/2006/extended-properties" xmlns:vt="http://schemas.openxmlformats.org/officeDocument/2006/docPropsVTypes">
  <Template>Parklands - All the questions covered</Template>
  <TotalTime>76</TotalTime>
  <Words>390</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Twinkl Cursive Looped</vt:lpstr>
      <vt:lpstr>Twinkl Precursive</vt:lpstr>
      <vt:lpstr>Office Theme</vt:lpstr>
      <vt:lpstr>Welcome to Year 2! </vt:lpstr>
      <vt:lpstr>The Timetable</vt:lpstr>
      <vt:lpstr>PowerPoint Presentation</vt:lpstr>
      <vt:lpstr>Reading</vt:lpstr>
      <vt:lpstr>Handwriting </vt:lpstr>
      <vt:lpstr>English</vt:lpstr>
      <vt:lpstr>  </vt:lpstr>
      <vt:lpstr>PE Timetable</vt:lpstr>
      <vt:lpstr>The Creative Curriculum</vt:lpstr>
      <vt:lpstr>Year 2 SATs</vt:lpstr>
      <vt:lpstr>PowerPoint Presentation</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school – a new year</dc:title>
  <dc:creator>T Coles</dc:creator>
  <cp:lastModifiedBy>T Coles</cp:lastModifiedBy>
  <cp:revision>14</cp:revision>
  <dcterms:created xsi:type="dcterms:W3CDTF">2018-09-01T20:33:04Z</dcterms:created>
  <dcterms:modified xsi:type="dcterms:W3CDTF">2018-09-18T16:37:10Z</dcterms:modified>
</cp:coreProperties>
</file>